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1"/>
  </p:sldMasterIdLst>
  <p:notesMasterIdLst>
    <p:notesMasterId r:id="rId78"/>
  </p:notesMasterIdLst>
  <p:sldIdLst>
    <p:sldId id="275" r:id="rId2"/>
    <p:sldId id="288" r:id="rId3"/>
    <p:sldId id="289" r:id="rId4"/>
    <p:sldId id="280" r:id="rId5"/>
    <p:sldId id="298" r:id="rId6"/>
    <p:sldId id="299" r:id="rId7"/>
    <p:sldId id="300" r:id="rId8"/>
    <p:sldId id="301" r:id="rId9"/>
    <p:sldId id="302" r:id="rId10"/>
    <p:sldId id="290" r:id="rId11"/>
    <p:sldId id="259" r:id="rId12"/>
    <p:sldId id="292" r:id="rId13"/>
    <p:sldId id="293" r:id="rId14"/>
    <p:sldId id="294" r:id="rId15"/>
    <p:sldId id="295" r:id="rId16"/>
    <p:sldId id="296" r:id="rId17"/>
    <p:sldId id="297" r:id="rId18"/>
    <p:sldId id="303" r:id="rId19"/>
    <p:sldId id="265" r:id="rId20"/>
    <p:sldId id="257" r:id="rId21"/>
    <p:sldId id="260" r:id="rId22"/>
    <p:sldId id="261" r:id="rId23"/>
    <p:sldId id="262" r:id="rId24"/>
    <p:sldId id="263" r:id="rId25"/>
    <p:sldId id="264" r:id="rId26"/>
    <p:sldId id="266" r:id="rId27"/>
    <p:sldId id="305" r:id="rId28"/>
    <p:sldId id="306" r:id="rId29"/>
    <p:sldId id="307" r:id="rId30"/>
    <p:sldId id="268" r:id="rId31"/>
    <p:sldId id="269" r:id="rId32"/>
    <p:sldId id="270" r:id="rId33"/>
    <p:sldId id="271" r:id="rId34"/>
    <p:sldId id="272" r:id="rId35"/>
    <p:sldId id="273" r:id="rId36"/>
    <p:sldId id="274" r:id="rId37"/>
    <p:sldId id="291" r:id="rId38"/>
    <p:sldId id="308" r:id="rId39"/>
    <p:sldId id="309" r:id="rId40"/>
    <p:sldId id="310" r:id="rId41"/>
    <p:sldId id="311" r:id="rId42"/>
    <p:sldId id="312" r:id="rId43"/>
    <p:sldId id="314" r:id="rId44"/>
    <p:sldId id="315" r:id="rId45"/>
    <p:sldId id="277" r:id="rId46"/>
    <p:sldId id="313" r:id="rId47"/>
    <p:sldId id="316" r:id="rId48"/>
    <p:sldId id="317" r:id="rId49"/>
    <p:sldId id="323" r:id="rId50"/>
    <p:sldId id="324" r:id="rId51"/>
    <p:sldId id="318" r:id="rId52"/>
    <p:sldId id="319" r:id="rId53"/>
    <p:sldId id="320" r:id="rId54"/>
    <p:sldId id="321" r:id="rId55"/>
    <p:sldId id="322" r:id="rId56"/>
    <p:sldId id="278" r:id="rId57"/>
    <p:sldId id="325" r:id="rId58"/>
    <p:sldId id="331" r:id="rId59"/>
    <p:sldId id="328" r:id="rId60"/>
    <p:sldId id="329" r:id="rId61"/>
    <p:sldId id="332" r:id="rId62"/>
    <p:sldId id="333" r:id="rId63"/>
    <p:sldId id="334" r:id="rId64"/>
    <p:sldId id="335" r:id="rId65"/>
    <p:sldId id="340" r:id="rId66"/>
    <p:sldId id="341" r:id="rId67"/>
    <p:sldId id="342" r:id="rId68"/>
    <p:sldId id="343" r:id="rId69"/>
    <p:sldId id="344" r:id="rId70"/>
    <p:sldId id="336" r:id="rId71"/>
    <p:sldId id="337" r:id="rId72"/>
    <p:sldId id="338" r:id="rId73"/>
    <p:sldId id="339" r:id="rId74"/>
    <p:sldId id="345" r:id="rId75"/>
    <p:sldId id="346" r:id="rId76"/>
    <p:sldId id="282"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A400"/>
    <a:srgbClr val="843438"/>
    <a:srgbClr val="2DA2BF"/>
    <a:srgbClr val="95C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88"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1F933-FF3A-4BDE-A73D-AC26A66F5174}" type="datetimeFigureOut">
              <a:rPr lang="fr-FR" smtClean="0"/>
              <a:t>24/03/2019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F8C7A-B4E5-4AFA-8982-3A17FE593B9A}" type="slidenum">
              <a:rPr lang="fr-FR" smtClean="0"/>
              <a:t>‹N°›</a:t>
            </a:fld>
            <a:endParaRPr lang="fr-FR"/>
          </a:p>
        </p:txBody>
      </p:sp>
    </p:spTree>
    <p:extLst>
      <p:ext uri="{BB962C8B-B14F-4D97-AF65-F5344CB8AC3E}">
        <p14:creationId xmlns:p14="http://schemas.microsoft.com/office/powerpoint/2010/main" val="2432160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28183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18941" y="157480"/>
            <a:ext cx="11784169" cy="1341120"/>
          </a:xfrm>
        </p:spPr>
        <p:txBody>
          <a:bodyPr anchor="b"/>
          <a:lstStyle>
            <a:lvl1pPr algn="l" eaLnBrk="1" latinLnBrk="0" hangingPunct="1">
              <a:buNone/>
              <a:defRPr kumimoji="0" lang="fr-FR" sz="5600" b="0"/>
            </a:lvl1pPr>
            <a:extLst/>
          </a:lstStyle>
          <a:p>
            <a:pPr eaLnBrk="1" latinLnBrk="0" hangingPunct="1"/>
            <a:r>
              <a:rPr lang="fr-FR"/>
              <a:t>Modifiez le style du titre</a:t>
            </a:r>
            <a:endParaRPr/>
          </a:p>
        </p:txBody>
      </p:sp>
      <p:sp>
        <p:nvSpPr>
          <p:cNvPr id="7" name="Slide Number Placeholder 6"/>
          <p:cNvSpPr>
            <a:spLocks noGrp="1"/>
          </p:cNvSpPr>
          <p:nvPr>
            <p:ph type="sldNum" sz="quarter" idx="12"/>
          </p:nvPr>
        </p:nvSpPr>
        <p:spPr/>
        <p:txBody>
          <a:bodyPr/>
          <a:lstStyle>
            <a:lvl1pPr eaLnBrk="1" latinLnBrk="0" hangingPunct="1">
              <a:defRPr kumimoji="0" lang="fr-FR">
                <a:solidFill>
                  <a:srgbClr val="FFFFFF"/>
                </a:solidFill>
              </a:defRPr>
            </a:lvl1pPr>
            <a:extLst/>
          </a:lstStyle>
          <a:p>
            <a:fld id="{A3F7CB7D-F184-43C7-B6FD-03D728E1BBFF}" type="slidenum">
              <a:rPr/>
              <a:pPr/>
              <a:t>‹N°›</a:t>
            </a:fld>
            <a:endParaRPr/>
          </a:p>
        </p:txBody>
      </p:sp>
      <p:sp>
        <p:nvSpPr>
          <p:cNvPr id="3" name="Text Placeholder 2"/>
          <p:cNvSpPr>
            <a:spLocks noGrp="1"/>
          </p:cNvSpPr>
          <p:nvPr>
            <p:ph type="body" idx="1"/>
          </p:nvPr>
        </p:nvSpPr>
        <p:spPr>
          <a:xfrm>
            <a:off x="218942" y="1904999"/>
            <a:ext cx="1596980" cy="4405647"/>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lang="fr-FR" sz="2400"/>
            </a:lvl1pPr>
            <a:lvl2pPr eaLnBrk="1" latinLnBrk="0" hangingPunct="1">
              <a:buNone/>
              <a:defRPr kumimoji="0" lang="fr-FR" sz="1600"/>
            </a:lvl2pPr>
            <a:lvl3pPr eaLnBrk="1" latinLnBrk="0" hangingPunct="1">
              <a:buNone/>
              <a:defRPr kumimoji="0" lang="fr-FR" sz="1333"/>
            </a:lvl3pPr>
            <a:lvl4pPr eaLnBrk="1" latinLnBrk="0" hangingPunct="1">
              <a:buNone/>
              <a:defRPr kumimoji="0" lang="fr-FR" sz="1200"/>
            </a:lvl4pPr>
            <a:lvl5pPr eaLnBrk="1" latinLnBrk="0" hangingPunct="1">
              <a:buNone/>
              <a:defRPr kumimoji="0" lang="fr-FR" sz="1200"/>
            </a:lvl5pPr>
            <a:extLst/>
          </a:lstStyle>
          <a:p>
            <a:pPr lvl="0" eaLnBrk="1" latinLnBrk="0" hangingPunct="1"/>
            <a:r>
              <a:rPr lang="fr-FR"/>
              <a:t>Modifiez les styles du texte du masque</a:t>
            </a:r>
          </a:p>
        </p:txBody>
      </p:sp>
      <p:sp>
        <p:nvSpPr>
          <p:cNvPr id="9" name="Content Placeholder 8"/>
          <p:cNvSpPr>
            <a:spLocks noGrp="1"/>
          </p:cNvSpPr>
          <p:nvPr>
            <p:ph sz="quarter" idx="13"/>
          </p:nvPr>
        </p:nvSpPr>
        <p:spPr>
          <a:xfrm>
            <a:off x="1996225" y="1905000"/>
            <a:ext cx="9976833" cy="4405648"/>
          </a:xfrm>
        </p:spPr>
        <p:txBody>
          <a:body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Tree>
    <p:extLst>
      <p:ext uri="{BB962C8B-B14F-4D97-AF65-F5344CB8AC3E}">
        <p14:creationId xmlns:p14="http://schemas.microsoft.com/office/powerpoint/2010/main" val="81995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lang="fr-FR" sz="4267"/>
            </a:lvl1pPr>
            <a:extLst/>
          </a:lstStyle>
          <a:p>
            <a:r>
              <a:rPr kumimoji="0" lang="fr-FR"/>
              <a:t>Cliquez sur l'icône pour ajouter une image</a:t>
            </a:r>
          </a:p>
        </p:txBody>
      </p:sp>
      <p:sp>
        <p:nvSpPr>
          <p:cNvPr id="4" name="Text Placeholder 3"/>
          <p:cNvSpPr>
            <a:spLocks noGrp="1"/>
          </p:cNvSpPr>
          <p:nvPr>
            <p:ph type="body" sz="half" idx="2"/>
          </p:nvPr>
        </p:nvSpPr>
        <p:spPr>
          <a:xfrm>
            <a:off x="2133600" y="5486400"/>
            <a:ext cx="9856632" cy="685800"/>
          </a:xfrm>
        </p:spPr>
        <p:txBody>
          <a:bodyPr/>
          <a:lstStyle>
            <a:lvl1pPr marL="0" indent="0" eaLnBrk="1" latinLnBrk="0" hangingPunct="1">
              <a:buFontTx/>
              <a:buNone/>
              <a:defRPr kumimoji="0" lang="fr-FR" sz="2267"/>
            </a:lvl1pPr>
            <a:lvl2pPr eaLnBrk="1" latinLnBrk="0" hangingPunct="1">
              <a:buFontTx/>
              <a:buNone/>
              <a:defRPr kumimoji="0" lang="fr-FR" sz="1600"/>
            </a:lvl2pPr>
            <a:lvl3pPr eaLnBrk="1" latinLnBrk="0" hangingPunct="1">
              <a:buFontTx/>
              <a:buNone/>
              <a:defRPr kumimoji="0" lang="fr-FR" sz="1333"/>
            </a:lvl3pPr>
            <a:lvl4pPr eaLnBrk="1" latinLnBrk="0" hangingPunct="1">
              <a:buFontTx/>
              <a:buNone/>
              <a:defRPr kumimoji="0" lang="fr-FR" sz="1200"/>
            </a:lvl4pPr>
            <a:lvl5pPr eaLnBrk="1" latinLnBrk="0" hangingPunct="1">
              <a:buFontTx/>
              <a:buNone/>
              <a:defRPr kumimoji="0" lang="fr-FR" sz="1200"/>
            </a:lvl5pPr>
            <a:extLst/>
          </a:lstStyle>
          <a:p>
            <a:pPr lvl="0" eaLnBrk="1" latinLnBrk="0" hangingPunct="1"/>
            <a:r>
              <a:rPr lang="fr-FR" dirty="0"/>
              <a:t>Modifiez les styles du texte du masque</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2" name="Title 1"/>
          <p:cNvSpPr>
            <a:spLocks noGrp="1"/>
          </p:cNvSpPr>
          <p:nvPr>
            <p:ph type="title"/>
          </p:nvPr>
        </p:nvSpPr>
        <p:spPr>
          <a:xfrm>
            <a:off x="2052320" y="4642104"/>
            <a:ext cx="10119360" cy="713232"/>
          </a:xfrm>
        </p:spPr>
        <p:txBody>
          <a:bodyPr anchor="ctr"/>
          <a:lstStyle>
            <a:lvl1pPr algn="l" eaLnBrk="1" latinLnBrk="0" hangingPunct="1">
              <a:buNone/>
              <a:defRPr kumimoji="0" lang="fr-FR" sz="3733" b="0">
                <a:solidFill>
                  <a:srgbClr val="FFFFFF"/>
                </a:solidFill>
              </a:defRPr>
            </a:lvl1pPr>
            <a:extLst/>
          </a:lstStyle>
          <a:p>
            <a:pPr eaLnBrk="1" latinLnBrk="0" hangingPunct="1"/>
            <a:r>
              <a:rPr lang="fr-FR"/>
              <a:t>Modifiez le style du titre</a:t>
            </a:r>
            <a:endParaRPr/>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lang="fr-FR" sz="3733"/>
            </a:lvl1pPr>
            <a:extLst/>
          </a:lstStyle>
          <a:p>
            <a:fld id="{8F82E0A0-C266-4798-8C8F-B9F91E9DA37E}" type="slidenum">
              <a:rPr/>
              <a:pPr/>
              <a:t>‹N°›</a:t>
            </a:fld>
            <a:endParaRPr/>
          </a:p>
        </p:txBody>
      </p:sp>
      <p:sp>
        <p:nvSpPr>
          <p:cNvPr id="15" name="Footer Placeholder 2">
            <a:extLst>
              <a:ext uri="{FF2B5EF4-FFF2-40B4-BE49-F238E27FC236}">
                <a16:creationId xmlns:a16="http://schemas.microsoft.com/office/drawing/2014/main" id="{F41394A5-D9E6-4A64-A2F2-8C485895031D}"/>
              </a:ext>
            </a:extLst>
          </p:cNvPr>
          <p:cNvSpPr txBox="1">
            <a:spLocks/>
          </p:cNvSpPr>
          <p:nvPr userDrawn="1"/>
        </p:nvSpPr>
        <p:spPr>
          <a:xfrm>
            <a:off x="2133600" y="6523149"/>
            <a:ext cx="6168982" cy="328411"/>
          </a:xfrm>
          <a:prstGeom prst="rect">
            <a:avLst/>
          </a:prstGeom>
        </p:spPr>
        <p:txBody>
          <a:bodyPr vert="horz" anchor="ctr"/>
          <a:lstStyle>
            <a:defPPr>
              <a:defRPr lang="fr-FR"/>
            </a:defPPr>
            <a:lvl1pPr marL="0" algn="r" defTabSz="914400" rtl="0" eaLnBrk="1" latinLnBrk="0" hangingPunct="1">
              <a:defRPr kumimoji="0" lang="fr-FR" sz="1867"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sz="1600" b="1" dirty="0">
                <a:solidFill>
                  <a:schemeClr val="tx1"/>
                </a:solidFill>
              </a:rPr>
              <a:t>Y</a:t>
            </a:r>
            <a:r>
              <a:rPr lang="fr-MA" sz="1600" b="0" dirty="0">
                <a:solidFill>
                  <a:schemeClr val="tx1"/>
                </a:solidFill>
              </a:rPr>
              <a:t>oussef </a:t>
            </a:r>
            <a:r>
              <a:rPr lang="fr-MA" sz="1600" b="1" dirty="0">
                <a:solidFill>
                  <a:schemeClr val="tx1"/>
                </a:solidFill>
                <a:effectLst>
                  <a:outerShdw blurRad="38100" dist="38100" dir="2700000" algn="tl">
                    <a:srgbClr val="000000">
                      <a:alpha val="43137"/>
                    </a:srgbClr>
                  </a:outerShdw>
                </a:effectLst>
              </a:rPr>
              <a:t>MAHTAT</a:t>
            </a:r>
            <a:r>
              <a:rPr lang="fr-MA" sz="1600" b="1" dirty="0">
                <a:solidFill>
                  <a:schemeClr val="tx1"/>
                </a:solidFill>
              </a:rPr>
              <a:t> </a:t>
            </a:r>
            <a:r>
              <a:rPr lang="fr-MA" sz="1400" b="1" dirty="0">
                <a:solidFill>
                  <a:schemeClr val="tx1"/>
                </a:solidFill>
              </a:rPr>
              <a:t>[ </a:t>
            </a:r>
            <a:r>
              <a:rPr lang="fr-FR" sz="1400" b="0" dirty="0">
                <a:solidFill>
                  <a:schemeClr val="tx1"/>
                </a:solidFill>
              </a:rPr>
              <a:t>Étudiant Responsable de la 4°IIR2 à EMSI3, RABAT </a:t>
            </a:r>
            <a:r>
              <a:rPr lang="fr-FR" sz="1400" b="1" dirty="0">
                <a:solidFill>
                  <a:schemeClr val="tx1"/>
                </a:solidFill>
              </a:rPr>
              <a:t>]</a:t>
            </a:r>
            <a:r>
              <a:rPr lang="fr-MA" sz="1400" b="1" dirty="0">
                <a:solidFill>
                  <a:schemeClr val="tx1"/>
                </a:solidFill>
              </a:rPr>
              <a:t> </a:t>
            </a:r>
          </a:p>
        </p:txBody>
      </p:sp>
      <p:sp>
        <p:nvSpPr>
          <p:cNvPr id="16" name="Footer Placeholder 2">
            <a:extLst>
              <a:ext uri="{FF2B5EF4-FFF2-40B4-BE49-F238E27FC236}">
                <a16:creationId xmlns:a16="http://schemas.microsoft.com/office/drawing/2014/main" id="{33347A24-6A32-470C-B65F-AF0228858403}"/>
              </a:ext>
            </a:extLst>
          </p:cNvPr>
          <p:cNvSpPr txBox="1">
            <a:spLocks/>
          </p:cNvSpPr>
          <p:nvPr userDrawn="1"/>
        </p:nvSpPr>
        <p:spPr>
          <a:xfrm>
            <a:off x="8834908" y="6536314"/>
            <a:ext cx="3155324" cy="328411"/>
          </a:xfrm>
          <a:prstGeom prst="rect">
            <a:avLst/>
          </a:prstGeom>
        </p:spPr>
        <p:txBody>
          <a:bodyPr vert="horz" anchor="ctr"/>
          <a:lstStyle>
            <a:defPPr>
              <a:defRPr lang="fr-FR"/>
            </a:defPPr>
            <a:lvl1pPr algn="r">
              <a:defRPr kumimoji="0" sz="1400" b="1">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fr-FR" dirty="0">
                <a:solidFill>
                  <a:schemeClr val="tx1"/>
                </a:solidFill>
              </a:rPr>
              <a:t>EMSI 4ème Année IIR -  COMPILATION </a:t>
            </a:r>
          </a:p>
        </p:txBody>
      </p:sp>
    </p:spTree>
    <p:extLst>
      <p:ext uri="{BB962C8B-B14F-4D97-AF65-F5344CB8AC3E}">
        <p14:creationId xmlns:p14="http://schemas.microsoft.com/office/powerpoint/2010/main" val="314377345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507962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126213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0" y="62551"/>
            <a:ext cx="12024576"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87914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lang="fr-FR"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0" hangingPunct="1"/>
            <a:r>
              <a:rPr lang="fr-FR"/>
              <a:t>Modifiez le style des sous-titres du masque</a:t>
            </a:r>
            <a:endParaRPr/>
          </a:p>
        </p:txBody>
      </p:sp>
      <p:sp>
        <p:nvSpPr>
          <p:cNvPr id="28" name="Date Placeholder 27"/>
          <p:cNvSpPr>
            <a:spLocks noGrp="1"/>
          </p:cNvSpPr>
          <p:nvPr>
            <p:ph type="dt" sz="half" idx="10"/>
          </p:nvPr>
        </p:nvSpPr>
        <p:spPr>
          <a:xfrm>
            <a:off x="101600" y="6068699"/>
            <a:ext cx="2743200" cy="685800"/>
          </a:xfrm>
          <a:prstGeom prst="rect">
            <a:avLst/>
          </a:prstGeom>
        </p:spPr>
        <p:txBody>
          <a:bodyPr>
            <a:noAutofit/>
          </a:bodyPr>
          <a:lstStyle>
            <a:lvl1pPr algn="ctr" eaLnBrk="1" latinLnBrk="0" hangingPunct="1">
              <a:defRPr kumimoji="0" lang="fr-FR" sz="2667">
                <a:solidFill>
                  <a:srgbClr val="FFFFFF"/>
                </a:solidFill>
              </a:defRPr>
            </a:lvl1pPr>
            <a:extLst/>
          </a:lstStyle>
          <a:p>
            <a:fld id="{8FF625E1-A106-4C7E-B43D-97839CD58102}" type="datetime1">
              <a:rPr lang="fr-FR" smtClean="0"/>
              <a:t>24/03/2019</a:t>
            </a:fld>
            <a:endParaRPr/>
          </a:p>
        </p:txBody>
      </p:sp>
      <p:sp>
        <p:nvSpPr>
          <p:cNvPr id="29" name="Slide Number Placeholder 28"/>
          <p:cNvSpPr>
            <a:spLocks noGrp="1"/>
          </p:cNvSpPr>
          <p:nvPr>
            <p:ph type="sldNum" sz="quarter" idx="12"/>
          </p:nvPr>
        </p:nvSpPr>
        <p:spPr>
          <a:xfrm>
            <a:off x="10668000" y="228600"/>
            <a:ext cx="1117600" cy="381000"/>
          </a:xfrm>
        </p:spPr>
        <p:txBody>
          <a:bodyPr/>
          <a:lstStyle>
            <a:lvl1pPr eaLnBrk="1" latinLnBrk="0" hangingPunct="1">
              <a:defRPr kumimoji="0" lang="fr-FR">
                <a:solidFill>
                  <a:schemeClr val="tx2"/>
                </a:solidFill>
              </a:defRPr>
            </a:lvl1pPr>
            <a:extLst/>
          </a:lstStyle>
          <a:p>
            <a:fld id="{8F82E0A0-C266-4798-8C8F-B9F91E9DA37E}" type="slidenum">
              <a:rPr>
                <a:solidFill>
                  <a:srgbClr val="DEF5FA"/>
                </a:solidFill>
              </a:rPr>
              <a:pPr/>
              <a:t>‹N°›</a:t>
            </a:fld>
            <a:endParaRPr>
              <a:solidFill>
                <a:srgbClr val="DEF5FA"/>
              </a:solidFill>
            </a:endParaRPr>
          </a:p>
        </p:txBody>
      </p:sp>
      <p:sp>
        <p:nvSpPr>
          <p:cNvPr id="12" name="Rectangle 11"/>
          <p:cNvSpPr>
            <a:spLocks noGrp="1"/>
          </p:cNvSpPr>
          <p:nvPr>
            <p:ph type="title" hasCustomPrompt="1"/>
          </p:nvPr>
        </p:nvSpPr>
        <p:spPr>
          <a:xfrm>
            <a:off x="3149600" y="3124200"/>
            <a:ext cx="8636000" cy="2717800"/>
          </a:xfrm>
        </p:spPr>
        <p:txBody>
          <a:bodyPr rtlCol="0" anchor="b"/>
          <a:lstStyle>
            <a:lvl1pPr eaLnBrk="1" latinLnBrk="0" hangingPunct="1">
              <a:defRPr kumimoji="0" lang="fr-FR" cap="none" baseline="0"/>
            </a:lvl1pPr>
            <a:extLst/>
          </a:lstStyle>
          <a:p>
            <a:pPr eaLnBrk="1" latinLnBrk="0" hangingPunct="1"/>
            <a:r>
              <a:rPr lang="fr-FR" dirty="0"/>
              <a:t>MODIFIEZ LE STYLE DU TITRE</a:t>
            </a:r>
          </a:p>
        </p:txBody>
      </p:sp>
      <p:sp>
        <p:nvSpPr>
          <p:cNvPr id="13" name="Footer Placeholder 2">
            <a:extLst>
              <a:ext uri="{FF2B5EF4-FFF2-40B4-BE49-F238E27FC236}">
                <a16:creationId xmlns:a16="http://schemas.microsoft.com/office/drawing/2014/main" id="{7E59EE8F-AD46-4881-A0FA-83FB8CE7F3BB}"/>
              </a:ext>
            </a:extLst>
          </p:cNvPr>
          <p:cNvSpPr>
            <a:spLocks noGrp="1"/>
          </p:cNvSpPr>
          <p:nvPr>
            <p:ph type="ftr" sz="quarter" idx="3"/>
          </p:nvPr>
        </p:nvSpPr>
        <p:spPr>
          <a:xfrm>
            <a:off x="5692462" y="254894"/>
            <a:ext cx="4657859" cy="381000"/>
          </a:xfrm>
          <a:prstGeom prst="rect">
            <a:avLst/>
          </a:prstGeom>
        </p:spPr>
        <p:txBody>
          <a:bodyPr vert="horz" anchor="ctr" anchorCtr="0">
            <a:normAutofit/>
          </a:bodyPr>
          <a:lstStyle>
            <a:lvl1pPr>
              <a:defRPr lang="fr-MA" b="1" smtClean="0">
                <a:solidFill>
                  <a:srgbClr val="DEF5FA"/>
                </a:solidFill>
              </a:defRPr>
            </a:lvl1pPr>
          </a:lstStyle>
          <a:p>
            <a:pPr algn="ctr"/>
            <a:r>
              <a:rPr lang="fr-FR"/>
              <a:t>EMSI 4ème Année IIR -  COMPILATION </a:t>
            </a:r>
            <a:endParaRPr lang="fr-FR" dirty="0"/>
          </a:p>
        </p:txBody>
      </p:sp>
      <p:sp>
        <p:nvSpPr>
          <p:cNvPr id="14" name="Footer Placeholder 2">
            <a:extLst>
              <a:ext uri="{FF2B5EF4-FFF2-40B4-BE49-F238E27FC236}">
                <a16:creationId xmlns:a16="http://schemas.microsoft.com/office/drawing/2014/main" id="{D5AB956A-0205-4497-8433-A6AF759CA985}"/>
              </a:ext>
            </a:extLst>
          </p:cNvPr>
          <p:cNvSpPr txBox="1">
            <a:spLocks/>
          </p:cNvSpPr>
          <p:nvPr userDrawn="1"/>
        </p:nvSpPr>
        <p:spPr>
          <a:xfrm>
            <a:off x="5692462" y="851794"/>
            <a:ext cx="6143938" cy="328411"/>
          </a:xfrm>
          <a:prstGeom prst="rect">
            <a:avLst/>
          </a:prstGeom>
        </p:spPr>
        <p:txBody>
          <a:bodyPr vert="horz" anchor="ctr"/>
          <a:lstStyle>
            <a:defPPr>
              <a:defRPr lang="fr-FR"/>
            </a:defPPr>
            <a:lvl1pPr marL="0" algn="r" defTabSz="914400" rtl="0" eaLnBrk="1" latinLnBrk="0" hangingPunct="1">
              <a:defRPr kumimoji="0" lang="fr-FR" sz="1867"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t>Y</a:t>
            </a:r>
            <a:r>
              <a:rPr lang="fr-FR" sz="2000" dirty="0"/>
              <a:t>oussef </a:t>
            </a:r>
            <a:r>
              <a:rPr lang="fr-FR" sz="2000" b="1" dirty="0"/>
              <a:t>MAHTAT</a:t>
            </a:r>
            <a:r>
              <a:rPr lang="fr-FR" sz="2000" dirty="0"/>
              <a:t> </a:t>
            </a:r>
            <a:r>
              <a:rPr lang="fr-FR" sz="1800" dirty="0"/>
              <a:t>[</a:t>
            </a:r>
            <a:r>
              <a:rPr lang="fr-FR" sz="1400" dirty="0"/>
              <a:t> Étudiant Responsable de la 4°IIR2 à EMSI3, RABAT </a:t>
            </a:r>
            <a:r>
              <a:rPr lang="fr-FR" sz="1800" dirty="0"/>
              <a:t>]</a:t>
            </a:r>
            <a:r>
              <a:rPr lang="fr-MA" sz="1800" dirty="0">
                <a:solidFill>
                  <a:srgbClr val="464646"/>
                </a:solidFill>
              </a:rPr>
              <a:t> </a:t>
            </a:r>
          </a:p>
        </p:txBody>
      </p:sp>
    </p:spTree>
    <p:extLst>
      <p:ext uri="{BB962C8B-B14F-4D97-AF65-F5344CB8AC3E}">
        <p14:creationId xmlns:p14="http://schemas.microsoft.com/office/powerpoint/2010/main" val="339998187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Rectangle 1"/>
          <p:cNvSpPr>
            <a:spLocks noGrp="1"/>
          </p:cNvSpPr>
          <p:nvPr>
            <p:ph type="title" hasCustomPrompt="1"/>
          </p:nvPr>
        </p:nvSpPr>
        <p:spPr/>
        <p:txBody>
          <a:bodyPr/>
          <a:lstStyle/>
          <a:p>
            <a:pPr eaLnBrk="1" latinLnBrk="0" hangingPunct="1"/>
            <a:r>
              <a:rPr lang="fr-FR" dirty="0"/>
              <a:t>MODIFIEZ LE STYLE DU TITRE</a:t>
            </a:r>
          </a:p>
        </p:txBody>
      </p:sp>
      <p:sp>
        <p:nvSpPr>
          <p:cNvPr id="5" name="Rectangle 4"/>
          <p:cNvSpPr>
            <a:spLocks noGrp="1"/>
          </p:cNvSpPr>
          <p:nvPr>
            <p:ph type="sldNum" sz="quarter" idx="12"/>
          </p:nvPr>
        </p:nvSpPr>
        <p:spPr/>
        <p:txBody>
          <a:bodyPr/>
          <a:lstStyle/>
          <a:p>
            <a:fld id="{8F82E0A0-C266-4798-8C8F-B9F91E9DA37E}" type="slidenum">
              <a:rPr/>
              <a:pPr/>
              <a:t>‹N°›</a:t>
            </a:fld>
            <a:endParaRPr/>
          </a:p>
        </p:txBody>
      </p:sp>
      <p:sp>
        <p:nvSpPr>
          <p:cNvPr id="7" name="Rectangle 6"/>
          <p:cNvSpPr>
            <a:spLocks noGrp="1"/>
          </p:cNvSpPr>
          <p:nvPr>
            <p:ph sz="quarter" idx="13"/>
          </p:nvPr>
        </p:nvSpPr>
        <p:spPr>
          <a:xfrm>
            <a:off x="244699" y="1803400"/>
            <a:ext cx="11831391" cy="4368800"/>
          </a:xfrm>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Tree>
    <p:extLst>
      <p:ext uri="{BB962C8B-B14F-4D97-AF65-F5344CB8AC3E}">
        <p14:creationId xmlns:p14="http://schemas.microsoft.com/office/powerpoint/2010/main" val="135024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lang="fr-FR" sz="3733">
                <a:solidFill>
                  <a:schemeClr val="tx2"/>
                </a:solidFill>
              </a:defRPr>
            </a:lvl1pPr>
            <a:lvl2pPr eaLnBrk="1" latinLnBrk="0" hangingPunct="1">
              <a:buNone/>
              <a:defRPr kumimoji="0" lang="fr-FR" sz="2400">
                <a:solidFill>
                  <a:schemeClr val="tx1">
                    <a:tint val="75000"/>
                  </a:schemeClr>
                </a:solidFill>
              </a:defRPr>
            </a:lvl2pPr>
            <a:lvl3pPr eaLnBrk="1" latinLnBrk="0" hangingPunct="1">
              <a:buNone/>
              <a:defRPr kumimoji="0" lang="fr-FR" sz="2133">
                <a:solidFill>
                  <a:schemeClr val="tx1">
                    <a:tint val="75000"/>
                  </a:schemeClr>
                </a:solidFill>
              </a:defRPr>
            </a:lvl3pPr>
            <a:lvl4pPr eaLnBrk="1" latinLnBrk="0" hangingPunct="1">
              <a:buNone/>
              <a:defRPr kumimoji="0" lang="fr-FR" sz="1867">
                <a:solidFill>
                  <a:schemeClr val="tx1">
                    <a:tint val="75000"/>
                  </a:schemeClr>
                </a:solidFill>
              </a:defRPr>
            </a:lvl4pPr>
            <a:lvl5pPr eaLnBrk="1" latinLnBrk="0" hangingPunct="1">
              <a:buNone/>
              <a:defRPr kumimoji="0" lang="fr-FR" sz="1867">
                <a:solidFill>
                  <a:schemeClr val="tx1">
                    <a:tint val="75000"/>
                  </a:schemeClr>
                </a:solidFill>
              </a:defRPr>
            </a:lvl5pPr>
            <a:extLst/>
          </a:lstStyle>
          <a:p>
            <a:pPr lvl="0" eaLnBrk="1" latinLnBrk="0" hangingPunct="1"/>
            <a:r>
              <a:rPr lang="fr-FR"/>
              <a:t>Modifiez les styles du texte du masque</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lang="fr-FR" sz="5867" b="0" cap="none">
                <a:solidFill>
                  <a:srgbClr val="FFFFFF"/>
                </a:solidFill>
              </a:defRPr>
            </a:lvl1pPr>
            <a:extLst/>
          </a:lstStyle>
          <a:p>
            <a:r>
              <a:rPr kumimoji="0" lang="fr-FR"/>
              <a:t>Cliquez pour modifier le style du titre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lang="fr-FR" sz="3200">
                <a:solidFill>
                  <a:srgbClr val="FFFFFF"/>
                </a:solidFill>
              </a:defRPr>
            </a:lvl1pPr>
            <a:extLst/>
          </a:lstStyle>
          <a:p>
            <a:fld id="{8F82E0A0-C266-4798-8C8F-B9F91E9DA37E}" type="slidenum">
              <a:rPr/>
              <a:pPr/>
              <a:t>‹N°›</a:t>
            </a:fld>
            <a:endParaRPr/>
          </a:p>
        </p:txBody>
      </p:sp>
    </p:spTree>
    <p:extLst>
      <p:ext uri="{BB962C8B-B14F-4D97-AF65-F5344CB8AC3E}">
        <p14:creationId xmlns:p14="http://schemas.microsoft.com/office/powerpoint/2010/main" val="198823057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a:t>Modifiez le style du titre</a:t>
            </a:r>
            <a:endParaRPr/>
          </a:p>
        </p:txBody>
      </p:sp>
      <p:sp>
        <p:nvSpPr>
          <p:cNvPr id="9" name="Content Placeholder 8"/>
          <p:cNvSpPr>
            <a:spLocks noGrp="1"/>
          </p:cNvSpPr>
          <p:nvPr>
            <p:ph sz="quarter" idx="13"/>
          </p:nvPr>
        </p:nvSpPr>
        <p:spPr>
          <a:xfrm>
            <a:off x="244699" y="1803402"/>
            <a:ext cx="5602309" cy="4507246"/>
          </a:xfrm>
        </p:spPr>
        <p:txBody>
          <a:bodyPr/>
          <a:lstStyle>
            <a:lvl1pPr marL="360363" indent="-360363">
              <a:defRPr/>
            </a:lvl1p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1" name="Content Placeholder 10"/>
          <p:cNvSpPr>
            <a:spLocks noGrp="1"/>
          </p:cNvSpPr>
          <p:nvPr>
            <p:ph sz="quarter" idx="14"/>
          </p:nvPr>
        </p:nvSpPr>
        <p:spPr>
          <a:xfrm>
            <a:off x="5975797" y="1803399"/>
            <a:ext cx="6100293" cy="4507246"/>
          </a:xfrm>
        </p:spPr>
        <p:txBody>
          <a:bodyPr/>
          <a:lstStyle>
            <a:lvl1pPr marL="426709" indent="-426709">
              <a:defRPr kumimoji="0" lang="fr-FR" sz="3867" kern="1200" dirty="0">
                <a:solidFill>
                  <a:schemeClr val="tx1"/>
                </a:solidFill>
                <a:latin typeface="+mn-lt"/>
                <a:ea typeface="+mn-ea"/>
                <a:cs typeface="+mn-cs"/>
              </a:defRPr>
            </a:lvl1pPr>
          </a:lstStyle>
          <a:p>
            <a:pPr marL="360363" lvl="0" indent="-360363" algn="l" rtl="0" eaLnBrk="1" latinLnBrk="0" hangingPunct="1">
              <a:spcBef>
                <a:spcPts val="933"/>
              </a:spcBef>
              <a:buClr>
                <a:schemeClr val="accent2"/>
              </a:buClr>
              <a:buSzPct val="60000"/>
              <a:buFont typeface="Wingdings"/>
              <a:buChar char=""/>
            </a:pPr>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0" name="Slide Number Placeholder 9"/>
          <p:cNvSpPr>
            <a:spLocks noGrp="1"/>
          </p:cNvSpPr>
          <p:nvPr>
            <p:ph type="sldNum" sz="quarter" idx="16"/>
          </p:nvPr>
        </p:nvSpPr>
        <p:spPr/>
        <p:txBody>
          <a:bodyPr rtlCol="0"/>
          <a:lstStyle/>
          <a:p>
            <a:fld id="{8F82E0A0-C266-4798-8C8F-B9F91E9DA37E}" type="slidenum">
              <a:rPr/>
              <a:pPr/>
              <a:t>‹N°›</a:t>
            </a:fld>
            <a:endParaRPr/>
          </a:p>
        </p:txBody>
      </p:sp>
    </p:spTree>
    <p:extLst>
      <p:ext uri="{BB962C8B-B14F-4D97-AF65-F5344CB8AC3E}">
        <p14:creationId xmlns:p14="http://schemas.microsoft.com/office/powerpoint/2010/main" val="193488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06062" y="157480"/>
            <a:ext cx="11822806" cy="1341120"/>
          </a:xfrm>
        </p:spPr>
        <p:txBody>
          <a:bodyPr anchor="b"/>
          <a:lstStyle>
            <a:lvl1pPr eaLnBrk="1" latinLnBrk="0" hangingPunct="1">
              <a:defRPr kumimoji="0" lang="fr-FR"/>
            </a:lvl1pPr>
            <a:extLst/>
          </a:lstStyle>
          <a:p>
            <a:pPr eaLnBrk="1" latinLnBrk="0" hangingPunct="1"/>
            <a:r>
              <a:rPr lang="fr-FR"/>
              <a:t>Modifiez le style du titre</a:t>
            </a:r>
            <a:endParaRPr/>
          </a:p>
        </p:txBody>
      </p:sp>
      <p:sp>
        <p:nvSpPr>
          <p:cNvPr id="11" name="Content Placeholder 10"/>
          <p:cNvSpPr>
            <a:spLocks noGrp="1"/>
          </p:cNvSpPr>
          <p:nvPr>
            <p:ph sz="quarter" idx="13"/>
          </p:nvPr>
        </p:nvSpPr>
        <p:spPr>
          <a:xfrm>
            <a:off x="206062" y="2559757"/>
            <a:ext cx="5788338" cy="3802406"/>
          </a:xfrm>
        </p:spPr>
        <p:txBody>
          <a:bodyPr/>
          <a:lstStyle>
            <a:lvl1pPr marL="360363" indent="-360363">
              <a:defRPr/>
            </a:lvl1p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3" name="Content Placeholder 12"/>
          <p:cNvSpPr>
            <a:spLocks noGrp="1"/>
          </p:cNvSpPr>
          <p:nvPr>
            <p:ph sz="quarter" idx="14"/>
          </p:nvPr>
        </p:nvSpPr>
        <p:spPr>
          <a:xfrm>
            <a:off x="6240529" y="2559756"/>
            <a:ext cx="5788337" cy="3802405"/>
          </a:xfrm>
        </p:spPr>
        <p:txBody>
          <a:bodyPr/>
          <a:lstStyle>
            <a:lvl1pPr marL="426709" indent="-426709">
              <a:defRPr kumimoji="0" lang="fr-FR" sz="3867" kern="1200" dirty="0">
                <a:solidFill>
                  <a:schemeClr val="tx1"/>
                </a:solidFill>
                <a:latin typeface="+mn-lt"/>
                <a:ea typeface="+mn-ea"/>
                <a:cs typeface="+mn-cs"/>
              </a:defRPr>
            </a:lvl1pPr>
          </a:lstStyle>
          <a:p>
            <a:pPr marL="360363" lvl="0" indent="-360363" algn="l" rtl="0" eaLnBrk="1" latinLnBrk="0" hangingPunct="1">
              <a:spcBef>
                <a:spcPts val="933"/>
              </a:spcBef>
              <a:buClr>
                <a:schemeClr val="accent2"/>
              </a:buClr>
              <a:buSzPct val="60000"/>
              <a:buFont typeface="Wingdings"/>
              <a:buChar char=""/>
            </a:pPr>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2" name="Slide Number Placeholder 11"/>
          <p:cNvSpPr>
            <a:spLocks noGrp="1"/>
          </p:cNvSpPr>
          <p:nvPr>
            <p:ph type="sldNum" sz="quarter" idx="16"/>
          </p:nvPr>
        </p:nvSpPr>
        <p:spPr/>
        <p:txBody>
          <a:bodyPr rtlCol="0"/>
          <a:lstStyle/>
          <a:p>
            <a:fld id="{8F82E0A0-C266-4798-8C8F-B9F91E9DA37E}" type="slidenum">
              <a:rPr/>
              <a:pPr/>
              <a:t>‹N°›</a:t>
            </a:fld>
            <a:endParaRPr/>
          </a:p>
        </p:txBody>
      </p:sp>
      <p:sp>
        <p:nvSpPr>
          <p:cNvPr id="16" name="Text Placeholder 15"/>
          <p:cNvSpPr>
            <a:spLocks noGrp="1"/>
          </p:cNvSpPr>
          <p:nvPr>
            <p:ph type="body" sz="quarter" idx="18"/>
          </p:nvPr>
        </p:nvSpPr>
        <p:spPr>
          <a:xfrm>
            <a:off x="206062" y="1816383"/>
            <a:ext cx="5788338" cy="707136"/>
          </a:xfrm>
          <a:solidFill>
            <a:schemeClr val="accent2"/>
          </a:solidFill>
        </p:spPr>
        <p:txBody>
          <a:bodyPr rtlCol="0" anchor="ctr"/>
          <a:lstStyle>
            <a:lvl1pPr eaLnBrk="1" latinLnBrk="0" hangingPunct="1">
              <a:buFontTx/>
              <a:buNone/>
              <a:defRPr kumimoji="0" lang="fr-FR" sz="2667" b="1">
                <a:solidFill>
                  <a:srgbClr val="FFFFFF"/>
                </a:solidFill>
              </a:defRPr>
            </a:lvl1pPr>
            <a:extLst/>
          </a:lstStyle>
          <a:p>
            <a:pPr lvl="0" eaLnBrk="1" latinLnBrk="0" hangingPunct="1"/>
            <a:r>
              <a:rPr lang="fr-FR" dirty="0"/>
              <a:t>Modifiez les styles du texte du masque</a:t>
            </a:r>
          </a:p>
        </p:txBody>
      </p:sp>
      <p:sp>
        <p:nvSpPr>
          <p:cNvPr id="15" name="Text Placeholder 14"/>
          <p:cNvSpPr>
            <a:spLocks noGrp="1"/>
          </p:cNvSpPr>
          <p:nvPr>
            <p:ph type="body" sz="quarter" idx="19" hasCustomPrompt="1"/>
          </p:nvPr>
        </p:nvSpPr>
        <p:spPr>
          <a:xfrm>
            <a:off x="6240530" y="1816383"/>
            <a:ext cx="5788338" cy="707136"/>
          </a:xfrm>
          <a:solidFill>
            <a:schemeClr val="accent4"/>
          </a:solidFill>
        </p:spPr>
        <p:txBody>
          <a:bodyPr rtlCol="0" anchor="ctr"/>
          <a:lstStyle>
            <a:lvl1pPr eaLnBrk="1" latinLnBrk="0" hangingPunct="1">
              <a:buFontTx/>
              <a:buNone/>
              <a:defRPr kumimoji="0" lang="fr-FR" sz="2667" b="1">
                <a:solidFill>
                  <a:srgbClr val="FFFFFF"/>
                </a:solidFill>
              </a:defRPr>
            </a:lvl1pPr>
            <a:extLst/>
          </a:lstStyle>
          <a:p>
            <a:pPr lvl="0" eaLnBrk="1" latinLnBrk="0" hangingPunct="1"/>
            <a:r>
              <a:rPr lang="fr-FR" dirty="0"/>
              <a:t>Modifiez les styles du texte du masque</a:t>
            </a:r>
          </a:p>
        </p:txBody>
      </p:sp>
    </p:spTree>
    <p:extLst>
      <p:ext uri="{BB962C8B-B14F-4D97-AF65-F5344CB8AC3E}">
        <p14:creationId xmlns:p14="http://schemas.microsoft.com/office/powerpoint/2010/main" val="1311133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a:t>Modifiez le style du titre</a:t>
            </a:r>
            <a:endParaRPr/>
          </a:p>
        </p:txBody>
      </p:sp>
      <p:sp>
        <p:nvSpPr>
          <p:cNvPr id="5" name="Slide Number Placeholder 4"/>
          <p:cNvSpPr>
            <a:spLocks noGrp="1"/>
          </p:cNvSpPr>
          <p:nvPr>
            <p:ph type="sldNum" sz="quarter" idx="12"/>
          </p:nvPr>
        </p:nvSpPr>
        <p:spPr/>
        <p:txBody>
          <a:bodyPr/>
          <a:lstStyle>
            <a:lvl1pPr eaLnBrk="1" latinLnBrk="0" hangingPunct="1">
              <a:defRPr kumimoji="0" lang="fr-FR">
                <a:solidFill>
                  <a:srgbClr val="FFFFFF"/>
                </a:solidFill>
              </a:defRPr>
            </a:lvl1pPr>
            <a:extLst/>
          </a:lstStyle>
          <a:p>
            <a:fld id="{A3F7CB7D-F184-43C7-B6FD-03D728E1BBFF}" type="slidenum">
              <a:rPr/>
              <a:pPr/>
              <a:t>‹N°›</a:t>
            </a:fld>
            <a:endParaRPr/>
          </a:p>
        </p:txBody>
      </p:sp>
    </p:spTree>
    <p:extLst>
      <p:ext uri="{BB962C8B-B14F-4D97-AF65-F5344CB8AC3E}">
        <p14:creationId xmlns:p14="http://schemas.microsoft.com/office/powerpoint/2010/main" val="10845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lang="fr-FR">
                <a:solidFill>
                  <a:schemeClr val="tx2"/>
                </a:solidFill>
              </a:defRPr>
            </a:lvl1pPr>
            <a:extLst/>
          </a:lstStyle>
          <a:p>
            <a:fld id="{A3F7CB7D-F184-43C7-B6FD-03D728E1BBFF}" type="slidenum">
              <a:rPr>
                <a:solidFill>
                  <a:srgbClr val="464646"/>
                </a:solidFill>
              </a:rPr>
              <a:pPr/>
              <a:t>‹N°›</a:t>
            </a:fld>
            <a:endParaRPr>
              <a:solidFill>
                <a:srgbClr val="464646"/>
              </a:solidFill>
            </a:endParaRPr>
          </a:p>
        </p:txBody>
      </p:sp>
    </p:spTree>
    <p:extLst>
      <p:ext uri="{BB962C8B-B14F-4D97-AF65-F5344CB8AC3E}">
        <p14:creationId xmlns:p14="http://schemas.microsoft.com/office/powerpoint/2010/main" val="339797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Vid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46E1EEE6-8B24-424F-A94C-002A108C7AE3}"/>
              </a:ext>
            </a:extLst>
          </p:cNvPr>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5" name="Title 1">
            <a:extLst>
              <a:ext uri="{FF2B5EF4-FFF2-40B4-BE49-F238E27FC236}">
                <a16:creationId xmlns:a16="http://schemas.microsoft.com/office/drawing/2014/main" id="{B570E689-062F-45C1-BA73-D94C8C54006A}"/>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6" name="Text Placeholder 3">
            <a:extLst>
              <a:ext uri="{FF2B5EF4-FFF2-40B4-BE49-F238E27FC236}">
                <a16:creationId xmlns:a16="http://schemas.microsoft.com/office/drawing/2014/main" id="{91C88914-6DDD-46AE-84B3-0B7BA805CF3D}"/>
              </a:ext>
            </a:extLst>
          </p:cNvPr>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Tree>
    <p:extLst>
      <p:ext uri="{BB962C8B-B14F-4D97-AF65-F5344CB8AC3E}">
        <p14:creationId xmlns:p14="http://schemas.microsoft.com/office/powerpoint/2010/main" val="121410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244699" y="1803399"/>
            <a:ext cx="11831391" cy="4444521"/>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lang="fr-FR" sz="1867" b="1">
                <a:solidFill>
                  <a:srgbClr val="FFFFFF"/>
                </a:solidFill>
              </a:defRPr>
            </a:lvl1pPr>
            <a:extLst/>
          </a:lstStyle>
          <a:p>
            <a:fld id="{8F82E0A0-C266-4798-8C8F-B9F91E9DA37E}" type="slidenum">
              <a:rPr/>
              <a:pPr/>
              <a:t>‹N°›</a:t>
            </a:fld>
            <a:endParaRPr/>
          </a:p>
        </p:txBody>
      </p:sp>
      <p:sp>
        <p:nvSpPr>
          <p:cNvPr id="22" name="Title Placeholder 21"/>
          <p:cNvSpPr>
            <a:spLocks noGrp="1"/>
          </p:cNvSpPr>
          <p:nvPr>
            <p:ph type="title"/>
          </p:nvPr>
        </p:nvSpPr>
        <p:spPr>
          <a:xfrm>
            <a:off x="244699" y="157480"/>
            <a:ext cx="11831391" cy="1341120"/>
          </a:xfrm>
          <a:prstGeom prst="rect">
            <a:avLst/>
          </a:prstGeom>
        </p:spPr>
        <p:txBody>
          <a:bodyPr vert="horz" anchor="b">
            <a:normAutofit/>
          </a:bodyPr>
          <a:lstStyle/>
          <a:p>
            <a:pPr eaLnBrk="1" latinLnBrk="0" hangingPunct="1"/>
            <a:r>
              <a:rPr kumimoji="0" lang="fr-FR" dirty="0"/>
              <a:t>MODIFIEZ LE STYLE DU TITRE</a:t>
            </a:r>
            <a:endParaRPr kumimoji="0" lang="en-US" dirty="0"/>
          </a:p>
        </p:txBody>
      </p:sp>
      <p:sp>
        <p:nvSpPr>
          <p:cNvPr id="11" name="Footer Placeholder 2">
            <a:extLst>
              <a:ext uri="{FF2B5EF4-FFF2-40B4-BE49-F238E27FC236}">
                <a16:creationId xmlns:a16="http://schemas.microsoft.com/office/drawing/2014/main" id="{72F9692B-7625-47D2-B113-1B5209528932}"/>
              </a:ext>
            </a:extLst>
          </p:cNvPr>
          <p:cNvSpPr txBox="1">
            <a:spLocks/>
          </p:cNvSpPr>
          <p:nvPr userDrawn="1"/>
        </p:nvSpPr>
        <p:spPr>
          <a:xfrm>
            <a:off x="1315793" y="6700520"/>
            <a:ext cx="6986789" cy="151040"/>
          </a:xfrm>
          <a:prstGeom prst="rect">
            <a:avLst/>
          </a:prstGeom>
        </p:spPr>
        <p:txBody>
          <a:bodyPr vert="horz" anchor="ctr"/>
          <a:lstStyle>
            <a:defPPr>
              <a:defRPr lang="fr-FR"/>
            </a:defPPr>
            <a:lvl1pPr marL="0" algn="r" defTabSz="914400" rtl="0" eaLnBrk="1" latinLnBrk="0" hangingPunct="1">
              <a:defRPr kumimoji="0" lang="fr-FR" sz="1867"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sz="1200" b="1" dirty="0">
                <a:solidFill>
                  <a:schemeClr val="bg1">
                    <a:lumMod val="65000"/>
                  </a:schemeClr>
                </a:solidFill>
              </a:rPr>
              <a:t>Y</a:t>
            </a:r>
            <a:r>
              <a:rPr lang="fr-MA" sz="1200" b="0" dirty="0">
                <a:solidFill>
                  <a:schemeClr val="bg1">
                    <a:lumMod val="65000"/>
                  </a:schemeClr>
                </a:solidFill>
              </a:rPr>
              <a:t>oussef </a:t>
            </a:r>
            <a:r>
              <a:rPr lang="fr-MA" sz="1200" b="1" dirty="0">
                <a:solidFill>
                  <a:schemeClr val="bg1">
                    <a:lumMod val="65000"/>
                  </a:schemeClr>
                </a:solidFill>
              </a:rPr>
              <a:t>MAHTAT  </a:t>
            </a:r>
            <a:r>
              <a:rPr lang="fr-MA" sz="1100" b="1" dirty="0">
                <a:solidFill>
                  <a:schemeClr val="bg1">
                    <a:lumMod val="65000"/>
                  </a:schemeClr>
                </a:solidFill>
              </a:rPr>
              <a:t>[ </a:t>
            </a:r>
            <a:r>
              <a:rPr lang="fr-FR" sz="1050" b="0" dirty="0">
                <a:solidFill>
                  <a:schemeClr val="bg1">
                    <a:lumMod val="65000"/>
                  </a:schemeClr>
                </a:solidFill>
              </a:rPr>
              <a:t>Étudiant Responsable de la 4°IIR2 à EMSI3, RABAT </a:t>
            </a:r>
            <a:r>
              <a:rPr lang="fr-FR" sz="1100" b="1" dirty="0">
                <a:solidFill>
                  <a:schemeClr val="bg1">
                    <a:lumMod val="65000"/>
                  </a:schemeClr>
                </a:solidFill>
              </a:rPr>
              <a:t>]</a:t>
            </a:r>
            <a:r>
              <a:rPr lang="fr-MA" sz="1100" b="1" dirty="0">
                <a:solidFill>
                  <a:schemeClr val="bg1">
                    <a:lumMod val="65000"/>
                  </a:schemeClr>
                </a:solidFill>
              </a:rPr>
              <a:t> </a:t>
            </a:r>
          </a:p>
        </p:txBody>
      </p:sp>
      <p:sp>
        <p:nvSpPr>
          <p:cNvPr id="12" name="Footer Placeholder 2">
            <a:extLst>
              <a:ext uri="{FF2B5EF4-FFF2-40B4-BE49-F238E27FC236}">
                <a16:creationId xmlns:a16="http://schemas.microsoft.com/office/drawing/2014/main" id="{69DFC922-425F-41C9-86BC-CA442B9F9842}"/>
              </a:ext>
            </a:extLst>
          </p:cNvPr>
          <p:cNvSpPr txBox="1">
            <a:spLocks/>
          </p:cNvSpPr>
          <p:nvPr userDrawn="1"/>
        </p:nvSpPr>
        <p:spPr>
          <a:xfrm>
            <a:off x="9120387" y="6700520"/>
            <a:ext cx="3071613" cy="164205"/>
          </a:xfrm>
          <a:prstGeom prst="rect">
            <a:avLst/>
          </a:prstGeom>
        </p:spPr>
        <p:txBody>
          <a:bodyPr vert="horz" anchor="ctr"/>
          <a:lstStyle>
            <a:defPPr>
              <a:defRPr lang="fr-FR"/>
            </a:defPPr>
            <a:lvl1pPr algn="r">
              <a:defRPr kumimoji="0" sz="1400" b="1">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fr-FR" sz="1100" dirty="0"/>
              <a:t>EMSI 4ème Année IIR -  COMPILATION </a:t>
            </a:r>
          </a:p>
        </p:txBody>
      </p:sp>
    </p:spTree>
    <p:extLst>
      <p:ext uri="{BB962C8B-B14F-4D97-AF65-F5344CB8AC3E}">
        <p14:creationId xmlns:p14="http://schemas.microsoft.com/office/powerpoint/2010/main" val="3307386937"/>
      </p:ext>
    </p:extLst>
  </p:cSld>
  <p:clrMap bg1="lt1" tx1="dk1" bg2="lt2" tx2="dk2" accent1="accent1" accent2="accent2" accent3="accent3" accent4="accent4" accent5="accent5" accent6="accent6" hlink="hlink" folHlink="folHlink"/>
  <p:sldLayoutIdLst>
    <p:sldLayoutId id="2147483694" r:id="rId1"/>
    <p:sldLayoutId id="2147483683" r:id="rId2"/>
    <p:sldLayoutId id="2147483684" r:id="rId3"/>
    <p:sldLayoutId id="2147483685" r:id="rId4"/>
    <p:sldLayoutId id="2147483686" r:id="rId5"/>
    <p:sldLayoutId id="2147483687" r:id="rId6"/>
    <p:sldLayoutId id="2147483688" r:id="rId7"/>
    <p:sldLayoutId id="2147483689" r:id="rId8"/>
    <p:sldLayoutId id="2147483695" r:id="rId9"/>
    <p:sldLayoutId id="2147483690" r:id="rId10"/>
    <p:sldLayoutId id="2147483691" r:id="rId11"/>
    <p:sldLayoutId id="2147483692" r:id="rId12"/>
    <p:sldLayoutId id="2147483693" r:id="rId13"/>
  </p:sldLayoutIdLst>
  <p:hf hdr="0" dt="0"/>
  <p:txStyles>
    <p:titleStyle>
      <a:lvl1pPr algn="l" rtl="0" eaLnBrk="1" latinLnBrk="0" hangingPunct="1">
        <a:spcBef>
          <a:spcPct val="0"/>
        </a:spcBef>
        <a:buNone/>
        <a:defRPr kumimoji="0" lang="fr-FR" sz="5600" b="1" i="1" kern="1200">
          <a:solidFill>
            <a:schemeClr val="tx2"/>
          </a:solidFill>
          <a:effectLst>
            <a:outerShdw blurRad="38100" dist="38100" dir="2700000" algn="tl">
              <a:srgbClr val="000000">
                <a:alpha val="43137"/>
              </a:srgbClr>
            </a:outerShdw>
          </a:effectLst>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lang="fr-FR"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lang="fr-FR"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lang="fr-FR"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lang="fr-FR"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lang="fr-FR"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lang="fr-FR"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lang="fr-FR"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lang="fr-FR"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lang="fr-FR" sz="2400" kern="1200" baseline="0">
          <a:solidFill>
            <a:schemeClr val="tx1"/>
          </a:solidFill>
          <a:latin typeface="+mn-lt"/>
          <a:ea typeface="+mn-ea"/>
          <a:cs typeface="+mn-cs"/>
        </a:defRPr>
      </a:lvl9pPr>
      <a:extLst/>
    </p:bodyStyle>
    <p:otherStyle>
      <a:lvl1pPr marL="0" algn="l" rtl="0" eaLnBrk="1" latinLnBrk="0" hangingPunct="1">
        <a:defRPr kumimoji="0" lang="fr-FR" kern="1200">
          <a:solidFill>
            <a:schemeClr val="tx1"/>
          </a:solidFill>
          <a:latin typeface="+mn-lt"/>
          <a:ea typeface="+mn-ea"/>
          <a:cs typeface="+mn-cs"/>
        </a:defRPr>
      </a:lvl1pPr>
      <a:lvl2pPr marL="609585" algn="l" rtl="0" eaLnBrk="1" latinLnBrk="0" hangingPunct="1">
        <a:defRPr kumimoji="0" lang="fr-FR" kern="1200">
          <a:solidFill>
            <a:schemeClr val="tx1"/>
          </a:solidFill>
          <a:latin typeface="+mn-lt"/>
          <a:ea typeface="+mn-ea"/>
          <a:cs typeface="+mn-cs"/>
        </a:defRPr>
      </a:lvl2pPr>
      <a:lvl3pPr marL="1219170" algn="l" rtl="0" eaLnBrk="1" latinLnBrk="0" hangingPunct="1">
        <a:defRPr kumimoji="0" lang="fr-FR" kern="1200">
          <a:solidFill>
            <a:schemeClr val="tx1"/>
          </a:solidFill>
          <a:latin typeface="+mn-lt"/>
          <a:ea typeface="+mn-ea"/>
          <a:cs typeface="+mn-cs"/>
        </a:defRPr>
      </a:lvl3pPr>
      <a:lvl4pPr marL="1828754" algn="l" rtl="0" eaLnBrk="1" latinLnBrk="0" hangingPunct="1">
        <a:defRPr kumimoji="0" lang="fr-FR" kern="1200">
          <a:solidFill>
            <a:schemeClr val="tx1"/>
          </a:solidFill>
          <a:latin typeface="+mn-lt"/>
          <a:ea typeface="+mn-ea"/>
          <a:cs typeface="+mn-cs"/>
        </a:defRPr>
      </a:lvl4pPr>
      <a:lvl5pPr marL="2438339" algn="l" rtl="0" eaLnBrk="1" latinLnBrk="0" hangingPunct="1">
        <a:defRPr kumimoji="0" lang="fr-FR" kern="1200">
          <a:solidFill>
            <a:schemeClr val="tx1"/>
          </a:solidFill>
          <a:latin typeface="+mn-lt"/>
          <a:ea typeface="+mn-ea"/>
          <a:cs typeface="+mn-cs"/>
        </a:defRPr>
      </a:lvl5pPr>
      <a:lvl6pPr marL="3047924" algn="l" rtl="0" eaLnBrk="1" latinLnBrk="0" hangingPunct="1">
        <a:defRPr kumimoji="0" lang="fr-FR" kern="1200">
          <a:solidFill>
            <a:schemeClr val="tx1"/>
          </a:solidFill>
          <a:latin typeface="+mn-lt"/>
          <a:ea typeface="+mn-ea"/>
          <a:cs typeface="+mn-cs"/>
        </a:defRPr>
      </a:lvl6pPr>
      <a:lvl7pPr marL="3657509" algn="l" rtl="0" eaLnBrk="1" latinLnBrk="0" hangingPunct="1">
        <a:defRPr kumimoji="0" lang="fr-FR" kern="1200">
          <a:solidFill>
            <a:schemeClr val="tx1"/>
          </a:solidFill>
          <a:latin typeface="+mn-lt"/>
          <a:ea typeface="+mn-ea"/>
          <a:cs typeface="+mn-cs"/>
        </a:defRPr>
      </a:lvl7pPr>
      <a:lvl8pPr marL="4267093" algn="l" rtl="0" eaLnBrk="1" latinLnBrk="0" hangingPunct="1">
        <a:defRPr kumimoji="0" lang="fr-FR" kern="1200">
          <a:solidFill>
            <a:schemeClr val="tx1"/>
          </a:solidFill>
          <a:latin typeface="+mn-lt"/>
          <a:ea typeface="+mn-ea"/>
          <a:cs typeface="+mn-cs"/>
        </a:defRPr>
      </a:lvl8pPr>
      <a:lvl9pPr marL="4876678" algn="l" rtl="0" eaLnBrk="1" latinLnBrk="0" hangingPunct="1">
        <a:defRPr kumimoji="0" lang="fr-F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mmons.wikimedia.org/wiki/File:U+21B2.svg?uselang=fr"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mmons.wikimedia.org/wiki/File:U+21B2.svg?uselang=fr"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5.tmp"/><Relationship Id="rId13" Type="http://schemas.openxmlformats.org/officeDocument/2006/relationships/image" Target="../media/image20.png"/><Relationship Id="rId3" Type="http://schemas.openxmlformats.org/officeDocument/2006/relationships/image" Target="../media/image100.png"/><Relationship Id="rId7" Type="http://schemas.openxmlformats.org/officeDocument/2006/relationships/image" Target="../media/image140.png"/><Relationship Id="rId12" Type="http://schemas.openxmlformats.org/officeDocument/2006/relationships/image" Target="../media/image17.tmp"/><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14.tmp"/><Relationship Id="rId11" Type="http://schemas.openxmlformats.org/officeDocument/2006/relationships/image" Target="../media/image180.png"/><Relationship Id="rId5" Type="http://schemas.openxmlformats.org/officeDocument/2006/relationships/image" Target="../media/image120.png"/><Relationship Id="rId10" Type="http://schemas.openxmlformats.org/officeDocument/2006/relationships/image" Target="../media/image16.tmp"/><Relationship Id="rId4" Type="http://schemas.openxmlformats.org/officeDocument/2006/relationships/image" Target="../media/image13.tmp"/><Relationship Id="rId9" Type="http://schemas.openxmlformats.org/officeDocument/2006/relationships/image" Target="../media/image160.png"/></Relationships>
</file>

<file path=ppt/slides/_rels/slide32.xml.rels><?xml version="1.0" encoding="UTF-8" standalone="yes"?>
<Relationships xmlns="http://schemas.openxmlformats.org/package/2006/relationships"><Relationship Id="rId8" Type="http://schemas.openxmlformats.org/officeDocument/2006/relationships/image" Target="../media/image20.tm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8.tmp"/><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50.png"/><Relationship Id="rId5" Type="http://schemas.openxmlformats.org/officeDocument/2006/relationships/image" Target="../media/image19.tmp"/><Relationship Id="rId10" Type="http://schemas.openxmlformats.org/officeDocument/2006/relationships/image" Target="../media/image21.tmp"/><Relationship Id="rId4" Type="http://schemas.openxmlformats.org/officeDocument/2006/relationships/image" Target="../media/image23.png"/><Relationship Id="rId9" Type="http://schemas.openxmlformats.org/officeDocument/2006/relationships/image" Target="../media/image2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tmp"/><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hyperlink" Target="http://marin.jb.free.fr/bison/bison-2.4.1-modified.zip"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1.gif"/><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686A0-234D-49EA-A98B-C771710C0604}"/>
              </a:ext>
            </a:extLst>
          </p:cNvPr>
          <p:cNvSpPr>
            <a:spLocks noGrp="1"/>
          </p:cNvSpPr>
          <p:nvPr>
            <p:ph type="title"/>
          </p:nvPr>
        </p:nvSpPr>
        <p:spPr>
          <a:xfrm>
            <a:off x="231820" y="5047798"/>
            <a:ext cx="11857558" cy="598975"/>
          </a:xfrm>
        </p:spPr>
        <p:txBody>
          <a:bodyPr>
            <a:noAutofit/>
          </a:bodyPr>
          <a:lstStyle/>
          <a:p>
            <a:r>
              <a:rPr lang="fr-FR" sz="3600" b="1" i="0" dirty="0">
                <a:solidFill>
                  <a:schemeClr val="bg2">
                    <a:lumMod val="10000"/>
                  </a:schemeClr>
                </a:solidFill>
                <a:effectLst>
                  <a:outerShdw blurRad="38100" dist="38100" dir="2700000" algn="tl">
                    <a:srgbClr val="000000">
                      <a:alpha val="43137"/>
                    </a:srgbClr>
                  </a:outerShdw>
                </a:effectLst>
              </a:rPr>
              <a:t>COMPILATION – 4°IIR2 – RÉVISION &amp; RÉSOLUTION DES TP</a:t>
            </a:r>
            <a:r>
              <a:rPr lang="fr-FR" sz="2000" b="1" i="0" dirty="0">
                <a:solidFill>
                  <a:schemeClr val="bg2">
                    <a:lumMod val="10000"/>
                  </a:schemeClr>
                </a:solidFill>
                <a:effectLst>
                  <a:outerShdw blurRad="38100" dist="38100" dir="2700000" algn="tl">
                    <a:srgbClr val="000000">
                      <a:alpha val="43137"/>
                    </a:srgbClr>
                  </a:outerShdw>
                </a:effectLst>
              </a:rPr>
              <a:t>S</a:t>
            </a:r>
            <a:endParaRPr lang="fr-FR" sz="3600" b="1" i="0" dirty="0">
              <a:solidFill>
                <a:schemeClr val="bg2">
                  <a:lumMod val="10000"/>
                </a:schemeClr>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5262517-6745-4D42-879D-53858288EB36}"/>
              </a:ext>
            </a:extLst>
          </p:cNvPr>
          <p:cNvSpPr/>
          <p:nvPr/>
        </p:nvSpPr>
        <p:spPr>
          <a:xfrm>
            <a:off x="9541411" y="6189727"/>
            <a:ext cx="2650999" cy="400110"/>
          </a:xfrm>
          <a:prstGeom prst="rect">
            <a:avLst/>
          </a:prstGeom>
          <a:solidFill>
            <a:schemeClr val="accent1">
              <a:lumMod val="75000"/>
              <a:lumOff val="25000"/>
            </a:schemeClr>
          </a:solidFill>
        </p:spPr>
        <p:txBody>
          <a:bodyPr wrap="square">
            <a:spAutoFit/>
          </a:bodyPr>
          <a:lstStyle/>
          <a:p>
            <a:r>
              <a:rPr lang="fr-MA" sz="2000" dirty="0"/>
              <a:t>         Youssef </a:t>
            </a:r>
            <a:r>
              <a:rPr lang="fr-MA" sz="2000" b="1" dirty="0"/>
              <a:t>MAHTAT  </a:t>
            </a:r>
            <a:endParaRPr lang="fr-MA" sz="3200" dirty="0"/>
          </a:p>
        </p:txBody>
      </p:sp>
      <p:pic>
        <p:nvPicPr>
          <p:cNvPr id="8" name="Image 7" descr="Une image contenant personne, homme, intérieur, mur&#10;&#10;Description générée avec un niveau de confiance très élevé">
            <a:extLst>
              <a:ext uri="{FF2B5EF4-FFF2-40B4-BE49-F238E27FC236}">
                <a16:creationId xmlns:a16="http://schemas.microsoft.com/office/drawing/2014/main" id="{3488D480-1FCE-4D1F-9550-42379D6CF916}"/>
              </a:ext>
            </a:extLst>
          </p:cNvPr>
          <p:cNvPicPr>
            <a:picLocks noChangeAspect="1"/>
          </p:cNvPicPr>
          <p:nvPr/>
        </p:nvPicPr>
        <p:blipFill>
          <a:blip r:embed="rId2">
            <a:duotone>
              <a:prstClr val="black"/>
              <a:schemeClr val="accent1">
                <a:tint val="45000"/>
                <a:satMod val="400000"/>
              </a:schemeClr>
            </a:duotone>
          </a:blip>
          <a:stretch>
            <a:fillRect/>
          </a:stretch>
        </p:blipFill>
        <p:spPr>
          <a:xfrm>
            <a:off x="9224983" y="5917589"/>
            <a:ext cx="920682" cy="9186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ctangle 8">
            <a:extLst>
              <a:ext uri="{FF2B5EF4-FFF2-40B4-BE49-F238E27FC236}">
                <a16:creationId xmlns:a16="http://schemas.microsoft.com/office/drawing/2014/main" id="{98C054AF-587D-46D2-ADDD-05946381F9CF}"/>
              </a:ext>
            </a:extLst>
          </p:cNvPr>
          <p:cNvSpPr/>
          <p:nvPr/>
        </p:nvSpPr>
        <p:spPr>
          <a:xfrm>
            <a:off x="8177901" y="5853194"/>
            <a:ext cx="1047082" cy="584775"/>
          </a:xfrm>
          <a:prstGeom prst="rect">
            <a:avLst/>
          </a:prstGeom>
        </p:spPr>
        <p:txBody>
          <a:bodyPr wrap="none">
            <a:spAutoFit/>
          </a:bodyPr>
          <a:lstStyle/>
          <a:p>
            <a:r>
              <a:rPr lang="fr-MA" sz="3200" b="1" dirty="0"/>
              <a:t>Par :</a:t>
            </a:r>
          </a:p>
        </p:txBody>
      </p:sp>
      <p:pic>
        <p:nvPicPr>
          <p:cNvPr id="13" name="Espace réservé pour une image  12">
            <a:extLst>
              <a:ext uri="{FF2B5EF4-FFF2-40B4-BE49-F238E27FC236}">
                <a16:creationId xmlns:a16="http://schemas.microsoft.com/office/drawing/2014/main" id="{6B70E7A9-AD62-458C-9EF7-134C39D8F6D5}"/>
              </a:ext>
            </a:extLst>
          </p:cNvPr>
          <p:cNvPicPr>
            <a:picLocks noGrp="1" noChangeAspect="1"/>
          </p:cNvPicPr>
          <p:nvPr>
            <p:ph type="pic" sz="quarter" idx="13"/>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2204" r="2204"/>
          <a:stretch>
            <a:fillRect/>
          </a:stretch>
        </p:blipFill>
        <p:spPr>
          <a:xfrm>
            <a:off x="0" y="0"/>
            <a:ext cx="12192000" cy="5022040"/>
          </a:xfrm>
        </p:spPr>
      </p:pic>
      <p:pic>
        <p:nvPicPr>
          <p:cNvPr id="4" name="Image 3">
            <a:extLst>
              <a:ext uri="{FF2B5EF4-FFF2-40B4-BE49-F238E27FC236}">
                <a16:creationId xmlns:a16="http://schemas.microsoft.com/office/drawing/2014/main" id="{1FF14B0E-02DD-47CF-8DB2-07AF93454C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60" y="24234"/>
            <a:ext cx="827399" cy="498656"/>
          </a:xfrm>
          <a:prstGeom prst="rect">
            <a:avLst/>
          </a:prstGeom>
        </p:spPr>
      </p:pic>
      <p:sp>
        <p:nvSpPr>
          <p:cNvPr id="10" name="Rectangle 9">
            <a:extLst>
              <a:ext uri="{FF2B5EF4-FFF2-40B4-BE49-F238E27FC236}">
                <a16:creationId xmlns:a16="http://schemas.microsoft.com/office/drawing/2014/main" id="{82FBA17D-2D32-4AAC-93C2-B8929298F69C}"/>
              </a:ext>
            </a:extLst>
          </p:cNvPr>
          <p:cNvSpPr/>
          <p:nvPr/>
        </p:nvSpPr>
        <p:spPr>
          <a:xfrm>
            <a:off x="896087" y="-25758"/>
            <a:ext cx="10936310" cy="600164"/>
          </a:xfrm>
          <a:prstGeom prst="rect">
            <a:avLst/>
          </a:prstGeom>
        </p:spPr>
        <p:txBody>
          <a:bodyPr wrap="square">
            <a:spAutoFit/>
          </a:bodyPr>
          <a:lstStyle/>
          <a:p>
            <a:r>
              <a:rPr lang="fr-MA" sz="3300" b="1" i="1" dirty="0">
                <a:effectLst>
                  <a:outerShdw blurRad="38100" dist="38100" dir="2700000" algn="tl">
                    <a:srgbClr val="000000">
                      <a:alpha val="43137"/>
                    </a:srgbClr>
                  </a:outerShdw>
                </a:effectLst>
                <a:latin typeface="Big John" panose="02000000000000000000" pitchFamily="50" charset="0"/>
              </a:rPr>
              <a:t>EMSI – IIR – INFORMATIQUE – COMPILATION</a:t>
            </a:r>
            <a:endParaRPr lang="en-US" altLang="ko-KR" sz="3300" b="1" i="1" dirty="0">
              <a:effectLst>
                <a:outerShdw blurRad="38100" dist="38100" dir="2700000" algn="tl">
                  <a:srgbClr val="000000">
                    <a:alpha val="43137"/>
                  </a:srgbClr>
                </a:outerShdw>
              </a:effectLst>
              <a:latin typeface="Big John" panose="02000000000000000000" pitchFamily="50" charset="0"/>
              <a:cs typeface="Arial" pitchFamily="34" charset="0"/>
            </a:endParaRPr>
          </a:p>
        </p:txBody>
      </p:sp>
    </p:spTree>
    <p:extLst>
      <p:ext uri="{BB962C8B-B14F-4D97-AF65-F5344CB8AC3E}">
        <p14:creationId xmlns:p14="http://schemas.microsoft.com/office/powerpoint/2010/main" val="910401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136D115-B642-46EC-86C7-F0CB821B1C12}"/>
              </a:ext>
            </a:extLst>
          </p:cNvPr>
          <p:cNvSpPr>
            <a:spLocks noGrp="1"/>
          </p:cNvSpPr>
          <p:nvPr>
            <p:ph type="body" sz="half" idx="2"/>
          </p:nvPr>
        </p:nvSpPr>
        <p:spPr>
          <a:xfrm>
            <a:off x="2133600" y="5486399"/>
            <a:ext cx="9856632" cy="927279"/>
          </a:xfrm>
        </p:spPr>
        <p:txBody>
          <a:bodyPr>
            <a:noAutofit/>
          </a:bodyPr>
          <a:lstStyle/>
          <a:p>
            <a:pPr marL="342900" indent="-342900">
              <a:buClr>
                <a:schemeClr val="tx2">
                  <a:lumMod val="10000"/>
                </a:schemeClr>
              </a:buClr>
              <a:buFont typeface="Wingdings" panose="05000000000000000000" pitchFamily="2" charset="2"/>
              <a:buChar char="q"/>
            </a:pPr>
            <a:r>
              <a:rPr lang="fr-FR" sz="2400" dirty="0">
                <a:solidFill>
                  <a:schemeClr val="accent1">
                    <a:lumMod val="90000"/>
                    <a:lumOff val="10000"/>
                  </a:schemeClr>
                </a:solidFill>
              </a:rPr>
              <a:t>TP - LES GÉNÉRALITÉS DE LA COMPILATION</a:t>
            </a:r>
            <a:br>
              <a:rPr lang="fr-FR" sz="100" dirty="0"/>
            </a:br>
            <a:endParaRPr lang="fr-FR" sz="100"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rmAutofit fontScale="90000"/>
          </a:bodyPr>
          <a:lstStyle/>
          <a:p>
            <a:r>
              <a:rPr lang="fr-FR" sz="4800" b="1" dirty="0"/>
              <a:t>2 - RÉSOLUTION DU TP1</a:t>
            </a:r>
          </a:p>
        </p:txBody>
      </p:sp>
      <p:pic>
        <p:nvPicPr>
          <p:cNvPr id="27" name="Espace réservé pour une image  26">
            <a:extLst>
              <a:ext uri="{FF2B5EF4-FFF2-40B4-BE49-F238E27FC236}">
                <a16:creationId xmlns:a16="http://schemas.microsoft.com/office/drawing/2014/main" id="{CF3E6ED8-0DDA-40BB-A8CA-D5498DBBB5E0}"/>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9916" b="9916"/>
          <a:stretch>
            <a:fillRect/>
          </a:stretch>
        </p:blipFill>
        <p:spPr/>
      </p:pic>
      <p:sp>
        <p:nvSpPr>
          <p:cNvPr id="5" name="Titre 1">
            <a:extLst>
              <a:ext uri="{FF2B5EF4-FFF2-40B4-BE49-F238E27FC236}">
                <a16:creationId xmlns:a16="http://schemas.microsoft.com/office/drawing/2014/main" id="{6CC2E43E-CC89-4304-A0DB-44352115556F}"/>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1</a:t>
            </a:r>
          </a:p>
        </p:txBody>
      </p:sp>
    </p:spTree>
    <p:extLst>
      <p:ext uri="{BB962C8B-B14F-4D97-AF65-F5344CB8AC3E}">
        <p14:creationId xmlns:p14="http://schemas.microsoft.com/office/powerpoint/2010/main" val="17919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F45D7DA-6FBB-4354-8983-5FAE3B47D356}"/>
              </a:ext>
            </a:extLst>
          </p:cNvPr>
          <p:cNvSpPr>
            <a:spLocks noGrp="1"/>
          </p:cNvSpPr>
          <p:nvPr>
            <p:ph type="body" idx="1"/>
          </p:nvPr>
        </p:nvSpPr>
        <p:spPr>
          <a:xfrm>
            <a:off x="1828800" y="2743201"/>
            <a:ext cx="10159999" cy="2768957"/>
          </a:xfrm>
        </p:spPr>
        <p:txBody>
          <a:bodyPr>
            <a:normAutofit fontScale="92500"/>
          </a:bodyPr>
          <a:lstStyle/>
          <a:p>
            <a:pPr marL="425450" indent="25400"/>
            <a:r>
              <a:rPr lang="fr-FR" sz="5400" b="1" dirty="0">
                <a:solidFill>
                  <a:schemeClr val="accent1">
                    <a:lumMod val="90000"/>
                    <a:lumOff val="10000"/>
                  </a:schemeClr>
                </a:solidFill>
                <a:effectLst>
                  <a:outerShdw blurRad="38100" dist="38100" dir="2700000" algn="tl">
                    <a:srgbClr val="000000">
                      <a:alpha val="43137"/>
                    </a:srgbClr>
                  </a:outerShdw>
                </a:effectLst>
              </a:rPr>
              <a:t>Vous trouverez la résolution des premiers exercices du TP1 dans le document du TP1 du professeur.</a:t>
            </a:r>
            <a:endParaRPr lang="fr-FR" sz="4800" b="1" dirty="0">
              <a:effectLst>
                <a:outerShdw blurRad="38100" dist="38100" dir="2700000" algn="tl">
                  <a:srgbClr val="000000">
                    <a:alpha val="43137"/>
                  </a:srgbClr>
                </a:outerShdw>
              </a:effectLst>
            </a:endParaRPr>
          </a:p>
        </p:txBody>
      </p:sp>
      <p:sp>
        <p:nvSpPr>
          <p:cNvPr id="3" name="Titre 2">
            <a:extLst>
              <a:ext uri="{FF2B5EF4-FFF2-40B4-BE49-F238E27FC236}">
                <a16:creationId xmlns:a16="http://schemas.microsoft.com/office/drawing/2014/main" id="{8B5F7E72-E760-435F-B9B2-711C3826C45B}"/>
              </a:ext>
            </a:extLst>
          </p:cNvPr>
          <p:cNvSpPr>
            <a:spLocks noGrp="1"/>
          </p:cNvSpPr>
          <p:nvPr>
            <p:ph type="title"/>
          </p:nvPr>
        </p:nvSpPr>
        <p:spPr/>
        <p:txBody>
          <a:bodyPr>
            <a:normAutofit/>
          </a:bodyPr>
          <a:lstStyle/>
          <a:p>
            <a:r>
              <a:rPr lang="fr-FR" dirty="0"/>
              <a:t>REMARQUE : </a:t>
            </a:r>
          </a:p>
        </p:txBody>
      </p:sp>
    </p:spTree>
    <p:extLst>
      <p:ext uri="{BB962C8B-B14F-4D97-AF65-F5344CB8AC3E}">
        <p14:creationId xmlns:p14="http://schemas.microsoft.com/office/powerpoint/2010/main" val="330931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EXPRESSION REGUILIÈRE &amp; ANALYSEUR LEXICAL</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pPr algn="l"/>
            <a:r>
              <a:rPr lang="fr-FR" sz="3200" b="1" dirty="0"/>
              <a:t>1 - ANALYSE LEXICAL</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sp>
        <p:nvSpPr>
          <p:cNvPr id="6" name="Titre 1">
            <a:extLst>
              <a:ext uri="{FF2B5EF4-FFF2-40B4-BE49-F238E27FC236}">
                <a16:creationId xmlns:a16="http://schemas.microsoft.com/office/drawing/2014/main" id="{65C30D37-E95D-4A51-A27C-DA513C68672B}"/>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537159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LEXICAL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13</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sz="2800" dirty="0"/>
              <a:t>L'analyseur lexical est chargé de </a:t>
            </a:r>
            <a:r>
              <a:rPr lang="fr-FR" sz="2800" dirty="0">
                <a:solidFill>
                  <a:schemeClr val="bg2">
                    <a:lumMod val="50000"/>
                  </a:schemeClr>
                </a:solidFill>
              </a:rPr>
              <a:t>lire</a:t>
            </a:r>
            <a:r>
              <a:rPr lang="fr-FR" sz="2800" dirty="0"/>
              <a:t> le texte d'</a:t>
            </a:r>
            <a:r>
              <a:rPr lang="fr-FR" sz="2800" dirty="0">
                <a:solidFill>
                  <a:schemeClr val="bg2">
                    <a:lumMod val="50000"/>
                  </a:schemeClr>
                </a:solidFill>
              </a:rPr>
              <a:t>entrée</a:t>
            </a:r>
            <a:r>
              <a:rPr lang="fr-FR" sz="2800" dirty="0"/>
              <a:t>, </a:t>
            </a:r>
            <a:r>
              <a:rPr lang="fr-FR" sz="2800" dirty="0">
                <a:solidFill>
                  <a:srgbClr val="FF0000"/>
                </a:solidFill>
              </a:rPr>
              <a:t>caractère par caractère</a:t>
            </a:r>
            <a:r>
              <a:rPr lang="fr-FR" sz="2800" dirty="0"/>
              <a:t>, de la gauche vers la droite et </a:t>
            </a:r>
            <a:r>
              <a:rPr lang="fr-FR" sz="2800" dirty="0">
                <a:solidFill>
                  <a:schemeClr val="bg2">
                    <a:lumMod val="50000"/>
                  </a:schemeClr>
                </a:solidFill>
              </a:rPr>
              <a:t>isoler les mots et leur classe</a:t>
            </a:r>
            <a:r>
              <a:rPr lang="fr-FR" sz="2800" dirty="0"/>
              <a:t>.</a:t>
            </a:r>
          </a:p>
          <a:p>
            <a:r>
              <a:rPr lang="fr-FR" sz="2800" dirty="0"/>
              <a:t>De plus, il doit:</a:t>
            </a:r>
          </a:p>
          <a:p>
            <a:pPr lvl="1"/>
            <a:r>
              <a:rPr lang="fr-FR" sz="2400" dirty="0"/>
              <a:t>éliminer les blancs (espaces, tabulations, fin de lignes) et les commentaires.</a:t>
            </a:r>
          </a:p>
          <a:p>
            <a:pPr lvl="1"/>
            <a:r>
              <a:rPr lang="fr-FR" sz="2400" dirty="0"/>
              <a:t>détecter les erreurs et associer des messages d'erreurs. </a:t>
            </a:r>
          </a:p>
          <a:p>
            <a:endParaRPr lang="fr-FR" dirty="0"/>
          </a:p>
        </p:txBody>
      </p:sp>
      <p:sp>
        <p:nvSpPr>
          <p:cNvPr id="5" name="Rectangle 4">
            <a:extLst>
              <a:ext uri="{FF2B5EF4-FFF2-40B4-BE49-F238E27FC236}">
                <a16:creationId xmlns:a16="http://schemas.microsoft.com/office/drawing/2014/main" id="{C0EC5818-7F85-40D5-9FA4-6ADA8C6F45CE}"/>
              </a:ext>
            </a:extLst>
          </p:cNvPr>
          <p:cNvSpPr/>
          <p:nvPr/>
        </p:nvSpPr>
        <p:spPr>
          <a:xfrm>
            <a:off x="4144851" y="4507606"/>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LEXICAL</a:t>
            </a:r>
          </a:p>
        </p:txBody>
      </p:sp>
      <p:cxnSp>
        <p:nvCxnSpPr>
          <p:cNvPr id="7" name="Connecteur droit avec flèche 6">
            <a:extLst>
              <a:ext uri="{FF2B5EF4-FFF2-40B4-BE49-F238E27FC236}">
                <a16:creationId xmlns:a16="http://schemas.microsoft.com/office/drawing/2014/main" id="{671215C1-C160-498A-A2A3-F915B5D88359}"/>
              </a:ext>
            </a:extLst>
          </p:cNvPr>
          <p:cNvCxnSpPr>
            <a:cxnSpLocks/>
            <a:stCxn id="14" idx="3"/>
            <a:endCxn id="5" idx="1"/>
          </p:cNvCxnSpPr>
          <p:nvPr/>
        </p:nvCxnSpPr>
        <p:spPr>
          <a:xfrm>
            <a:off x="2859110" y="5125792"/>
            <a:ext cx="1285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D66A0E1-A163-44C1-A5CA-2839525D9C49}"/>
              </a:ext>
            </a:extLst>
          </p:cNvPr>
          <p:cNvCxnSpPr>
            <a:cxnSpLocks/>
            <a:stCxn id="5" idx="3"/>
            <a:endCxn id="16" idx="1"/>
          </p:cNvCxnSpPr>
          <p:nvPr/>
        </p:nvCxnSpPr>
        <p:spPr>
          <a:xfrm>
            <a:off x="8047149" y="5125792"/>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7A079C-0E05-4CF9-9795-571F8CE18336}"/>
              </a:ext>
            </a:extLst>
          </p:cNvPr>
          <p:cNvSpPr/>
          <p:nvPr/>
        </p:nvSpPr>
        <p:spPr>
          <a:xfrm>
            <a:off x="1493949" y="450760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Texte en entrée</a:t>
            </a:r>
          </a:p>
          <a:p>
            <a:pPr algn="ctr"/>
            <a:r>
              <a:rPr lang="fr-FR" sz="1600" dirty="0">
                <a:solidFill>
                  <a:schemeClr val="tx1"/>
                </a:solidFill>
              </a:rPr>
              <a:t>(code source)</a:t>
            </a:r>
          </a:p>
        </p:txBody>
      </p:sp>
      <p:sp>
        <p:nvSpPr>
          <p:cNvPr id="16" name="Rectangle 15">
            <a:extLst>
              <a:ext uri="{FF2B5EF4-FFF2-40B4-BE49-F238E27FC236}">
                <a16:creationId xmlns:a16="http://schemas.microsoft.com/office/drawing/2014/main" id="{BAFC8F1B-759A-4E87-B87F-6D98B3EF3115}"/>
              </a:ext>
            </a:extLst>
          </p:cNvPr>
          <p:cNvSpPr/>
          <p:nvPr/>
        </p:nvSpPr>
        <p:spPr>
          <a:xfrm>
            <a:off x="8930424" y="450760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mots (lexèmes) isolés avec leur classe respectives</a:t>
            </a:r>
          </a:p>
        </p:txBody>
      </p:sp>
    </p:spTree>
    <p:extLst>
      <p:ext uri="{BB962C8B-B14F-4D97-AF65-F5344CB8AC3E}">
        <p14:creationId xmlns:p14="http://schemas.microsoft.com/office/powerpoint/2010/main" val="129293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LEXICAL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14</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dirty="0"/>
              <a:t>TERMINOLIGIE (1) :</a:t>
            </a:r>
          </a:p>
          <a:p>
            <a:pPr lvl="1"/>
            <a:r>
              <a:rPr lang="fr-FR" sz="3200" dirty="0">
                <a:solidFill>
                  <a:schemeClr val="bg2">
                    <a:lumMod val="50000"/>
                  </a:schemeClr>
                </a:solidFill>
              </a:rPr>
              <a:t>Unité lexicale </a:t>
            </a:r>
            <a:r>
              <a:rPr lang="fr-FR" sz="3200" dirty="0"/>
              <a:t>: est un symbole terminal de la grammaire du langage.</a:t>
            </a:r>
          </a:p>
          <a:p>
            <a:pPr lvl="1"/>
            <a:r>
              <a:rPr lang="fr-FR" sz="3200" dirty="0">
                <a:solidFill>
                  <a:schemeClr val="bg2">
                    <a:lumMod val="50000"/>
                  </a:schemeClr>
                </a:solidFill>
              </a:rPr>
              <a:t>Modèle</a:t>
            </a:r>
            <a:r>
              <a:rPr lang="fr-FR" sz="3200" dirty="0"/>
              <a:t> : est une règle qui décrit un ensemble de chaînes associées à la même unité lexicale, exemple : </a:t>
            </a:r>
            <a:r>
              <a:rPr lang="fr-FR" sz="2400" dirty="0"/>
              <a:t>Les </a:t>
            </a:r>
            <a:r>
              <a:rPr lang="fr-FR" sz="2400" dirty="0">
                <a:solidFill>
                  <a:srgbClr val="FF0000"/>
                </a:solidFill>
              </a:rPr>
              <a:t>Expressions Régulières </a:t>
            </a:r>
            <a:r>
              <a:rPr lang="fr-FR" sz="3200" dirty="0"/>
              <a:t>(</a:t>
            </a:r>
            <a:r>
              <a:rPr lang="fr-FR" sz="3200" dirty="0" err="1"/>
              <a:t>RegEx</a:t>
            </a:r>
            <a:r>
              <a:rPr lang="fr-FR" sz="3200" dirty="0"/>
              <a:t>).</a:t>
            </a:r>
          </a:p>
          <a:p>
            <a:pPr lvl="1"/>
            <a:r>
              <a:rPr lang="fr-FR" sz="3200" dirty="0">
                <a:solidFill>
                  <a:schemeClr val="bg2">
                    <a:lumMod val="50000"/>
                  </a:schemeClr>
                </a:solidFill>
              </a:rPr>
              <a:t>Lexème</a:t>
            </a:r>
            <a:r>
              <a:rPr lang="fr-FR" sz="3200" dirty="0"/>
              <a:t> : est une suite de caractères du texte d'entrée qui concorde avec le modèle, càd, un mot valide dans le lexique.</a:t>
            </a:r>
          </a:p>
          <a:p>
            <a:pPr lvl="1"/>
            <a:endParaRPr lang="fr-FR" sz="3200" dirty="0"/>
          </a:p>
        </p:txBody>
      </p:sp>
    </p:spTree>
    <p:extLst>
      <p:ext uri="{BB962C8B-B14F-4D97-AF65-F5344CB8AC3E}">
        <p14:creationId xmlns:p14="http://schemas.microsoft.com/office/powerpoint/2010/main" val="226825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LEXICAL (3)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15</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fontScale="92500" lnSpcReduction="20000"/>
          </a:bodyPr>
          <a:lstStyle/>
          <a:p>
            <a:r>
              <a:rPr lang="fr-FR" dirty="0"/>
              <a:t>TERMINOLIGIE (2) :</a:t>
            </a:r>
          </a:p>
          <a:p>
            <a:pPr lvl="1"/>
            <a:r>
              <a:rPr lang="fr-FR" sz="3200" dirty="0">
                <a:solidFill>
                  <a:schemeClr val="bg2">
                    <a:lumMod val="50000"/>
                  </a:schemeClr>
                </a:solidFill>
              </a:rPr>
              <a:t>Remarques : </a:t>
            </a:r>
          </a:p>
          <a:p>
            <a:pPr lvl="2"/>
            <a:r>
              <a:rPr lang="fr-FR" sz="2800" dirty="0"/>
              <a:t>Dans de nombreux langages, les classes suivantes couvrent la plupart des unités lexicales:</a:t>
            </a:r>
          </a:p>
          <a:p>
            <a:pPr marL="1609725" lvl="2" indent="-269875">
              <a:buFont typeface="+mj-lt"/>
              <a:buAutoNum type="arabicPeriod"/>
            </a:pPr>
            <a:r>
              <a:rPr lang="fr-FR" sz="2800" dirty="0"/>
              <a:t>Une unité lexicale pour chaque mot clé.</a:t>
            </a:r>
          </a:p>
          <a:p>
            <a:pPr marL="1609725" lvl="2" indent="-269875">
              <a:buFont typeface="+mj-lt"/>
              <a:buAutoNum type="arabicPeriod"/>
            </a:pPr>
            <a:r>
              <a:rPr lang="fr-FR" sz="2800" dirty="0"/>
              <a:t>Des unités lexicales pour les opérateurs, soit individuellement, soit par groupes.</a:t>
            </a:r>
          </a:p>
          <a:p>
            <a:pPr marL="1609725" lvl="2" indent="-269875">
              <a:buFont typeface="+mj-lt"/>
              <a:buAutoNum type="arabicPeriod"/>
            </a:pPr>
            <a:r>
              <a:rPr lang="fr-FR" sz="2800" dirty="0"/>
              <a:t>Une unité lexicale pour les identificateurs(noms de variables, fonctions, tableaux, structures...).</a:t>
            </a:r>
          </a:p>
          <a:p>
            <a:pPr marL="1609725" lvl="2" indent="-269875">
              <a:buFont typeface="+mj-lt"/>
              <a:buAutoNum type="arabicPeriod"/>
            </a:pPr>
            <a:r>
              <a:rPr lang="fr-FR" sz="2800" dirty="0"/>
              <a:t>Une ou plusieurs unités lexicales pour les nombres et les chaînes.</a:t>
            </a:r>
          </a:p>
          <a:p>
            <a:pPr marL="1609725" lvl="2" indent="-269875">
              <a:buFont typeface="+mj-lt"/>
              <a:buAutoNum type="arabicPeriod"/>
            </a:pPr>
            <a:r>
              <a:rPr lang="fr-FR" sz="2800" dirty="0"/>
              <a:t>Une unité lexicale pour chacun des signes de ponctuation, tels que les parenthèses gauche et droite, la virgule , le point-virgule... </a:t>
            </a:r>
          </a:p>
        </p:txBody>
      </p:sp>
    </p:spTree>
    <p:extLst>
      <p:ext uri="{BB962C8B-B14F-4D97-AF65-F5344CB8AC3E}">
        <p14:creationId xmlns:p14="http://schemas.microsoft.com/office/powerpoint/2010/main" val="129393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LEXICAL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16</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dirty="0"/>
              <a:t>ROLE :</a:t>
            </a:r>
          </a:p>
        </p:txBody>
      </p:sp>
      <p:sp>
        <p:nvSpPr>
          <p:cNvPr id="5" name="Rectangle 4">
            <a:extLst>
              <a:ext uri="{FF2B5EF4-FFF2-40B4-BE49-F238E27FC236}">
                <a16:creationId xmlns:a16="http://schemas.microsoft.com/office/drawing/2014/main" id="{CE534BA9-50F0-4B19-935F-3DE3655739BF}"/>
              </a:ext>
            </a:extLst>
          </p:cNvPr>
          <p:cNvSpPr/>
          <p:nvPr/>
        </p:nvSpPr>
        <p:spPr>
          <a:xfrm>
            <a:off x="4144851" y="2446986"/>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LEXICAL</a:t>
            </a:r>
          </a:p>
        </p:txBody>
      </p:sp>
      <p:cxnSp>
        <p:nvCxnSpPr>
          <p:cNvPr id="6" name="Connecteur droit avec flèche 5">
            <a:extLst>
              <a:ext uri="{FF2B5EF4-FFF2-40B4-BE49-F238E27FC236}">
                <a16:creationId xmlns:a16="http://schemas.microsoft.com/office/drawing/2014/main" id="{6BE05933-68A1-4B40-98ED-8D66B710CE4C}"/>
              </a:ext>
            </a:extLst>
          </p:cNvPr>
          <p:cNvCxnSpPr>
            <a:cxnSpLocks/>
            <a:stCxn id="8" idx="3"/>
            <a:endCxn id="5" idx="1"/>
          </p:cNvCxnSpPr>
          <p:nvPr/>
        </p:nvCxnSpPr>
        <p:spPr>
          <a:xfrm>
            <a:off x="2859110" y="3065172"/>
            <a:ext cx="1285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B206BEAF-FDA3-4B30-81F4-43C8108AC3AA}"/>
              </a:ext>
            </a:extLst>
          </p:cNvPr>
          <p:cNvCxnSpPr>
            <a:cxnSpLocks/>
            <a:stCxn id="5" idx="3"/>
            <a:endCxn id="9" idx="1"/>
          </p:cNvCxnSpPr>
          <p:nvPr/>
        </p:nvCxnSpPr>
        <p:spPr>
          <a:xfrm>
            <a:off x="8047149" y="3065172"/>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EDBC9C-17FF-4227-85B8-16DDE30B16D6}"/>
              </a:ext>
            </a:extLst>
          </p:cNvPr>
          <p:cNvSpPr/>
          <p:nvPr/>
        </p:nvSpPr>
        <p:spPr>
          <a:xfrm>
            <a:off x="1493949"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Texte en entrée</a:t>
            </a:r>
          </a:p>
          <a:p>
            <a:pPr algn="ctr"/>
            <a:r>
              <a:rPr lang="fr-FR" sz="1600" dirty="0">
                <a:solidFill>
                  <a:schemeClr val="tx1"/>
                </a:solidFill>
              </a:rPr>
              <a:t>(code source)</a:t>
            </a:r>
          </a:p>
        </p:txBody>
      </p:sp>
      <p:sp>
        <p:nvSpPr>
          <p:cNvPr id="9" name="Rectangle 8">
            <a:extLst>
              <a:ext uri="{FF2B5EF4-FFF2-40B4-BE49-F238E27FC236}">
                <a16:creationId xmlns:a16="http://schemas.microsoft.com/office/drawing/2014/main" id="{FC53D39C-A400-4D35-BCE2-7DAD0B79AAF8}"/>
              </a:ext>
            </a:extLst>
          </p:cNvPr>
          <p:cNvSpPr/>
          <p:nvPr/>
        </p:nvSpPr>
        <p:spPr>
          <a:xfrm>
            <a:off x="8930424"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mots (lexèmes) isolés avec leur classe respectives</a:t>
            </a:r>
          </a:p>
        </p:txBody>
      </p:sp>
      <p:sp>
        <p:nvSpPr>
          <p:cNvPr id="10" name="Rectangle 9">
            <a:extLst>
              <a:ext uri="{FF2B5EF4-FFF2-40B4-BE49-F238E27FC236}">
                <a16:creationId xmlns:a16="http://schemas.microsoft.com/office/drawing/2014/main" id="{5C13458B-F876-4DD7-B4D1-6BCEF1A9DE55}"/>
              </a:ext>
            </a:extLst>
          </p:cNvPr>
          <p:cNvSpPr/>
          <p:nvPr/>
        </p:nvSpPr>
        <p:spPr>
          <a:xfrm>
            <a:off x="4724400" y="3893714"/>
            <a:ext cx="2743200" cy="14209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Détecte et isole les mots en des unités lexicaux et lexèmes via des modèles tels que les Expressions Régulières  </a:t>
            </a:r>
          </a:p>
        </p:txBody>
      </p:sp>
      <p:cxnSp>
        <p:nvCxnSpPr>
          <p:cNvPr id="12" name="Connecteur : en arc 11">
            <a:extLst>
              <a:ext uri="{FF2B5EF4-FFF2-40B4-BE49-F238E27FC236}">
                <a16:creationId xmlns:a16="http://schemas.microsoft.com/office/drawing/2014/main" id="{5669A57F-6B6C-4B23-9482-2DC913D4FA73}"/>
              </a:ext>
            </a:extLst>
          </p:cNvPr>
          <p:cNvCxnSpPr>
            <a:cxnSpLocks/>
            <a:endCxn id="10" idx="1"/>
          </p:cNvCxnSpPr>
          <p:nvPr/>
        </p:nvCxnSpPr>
        <p:spPr>
          <a:xfrm rot="16200000" flipH="1">
            <a:off x="4108897" y="3988696"/>
            <a:ext cx="912254" cy="318752"/>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rc 13">
            <a:extLst>
              <a:ext uri="{FF2B5EF4-FFF2-40B4-BE49-F238E27FC236}">
                <a16:creationId xmlns:a16="http://schemas.microsoft.com/office/drawing/2014/main" id="{3E4D43A0-8E9D-4B72-9ABB-C8056C37B279}"/>
              </a:ext>
            </a:extLst>
          </p:cNvPr>
          <p:cNvCxnSpPr>
            <a:stCxn id="10" idx="3"/>
          </p:cNvCxnSpPr>
          <p:nvPr/>
        </p:nvCxnSpPr>
        <p:spPr>
          <a:xfrm flipV="1">
            <a:off x="7467600" y="3691944"/>
            <a:ext cx="388513" cy="912255"/>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2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LEXICAL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17</a:t>
            </a:fld>
            <a:endParaRPr lang="fr-FR"/>
          </a:p>
        </p:txBody>
      </p:sp>
      <p:sp>
        <p:nvSpPr>
          <p:cNvPr id="17" name="Espace réservé du contenu 16">
            <a:extLst>
              <a:ext uri="{FF2B5EF4-FFF2-40B4-BE49-F238E27FC236}">
                <a16:creationId xmlns:a16="http://schemas.microsoft.com/office/drawing/2014/main" id="{56BCCD99-B995-4332-8E2A-DE1866E63BD9}"/>
              </a:ext>
            </a:extLst>
          </p:cNvPr>
          <p:cNvSpPr>
            <a:spLocks noGrp="1"/>
          </p:cNvSpPr>
          <p:nvPr>
            <p:ph sz="quarter" idx="13"/>
          </p:nvPr>
        </p:nvSpPr>
        <p:spPr/>
        <p:txBody>
          <a:bodyPr>
            <a:normAutofit/>
          </a:bodyPr>
          <a:lstStyle/>
          <a:p>
            <a:r>
              <a:rPr lang="fr-FR" sz="3600" dirty="0"/>
              <a:t>Interaction entre analyseur lexical et analyseur syntaxique :</a:t>
            </a:r>
          </a:p>
        </p:txBody>
      </p:sp>
      <p:pic>
        <p:nvPicPr>
          <p:cNvPr id="16" name="Image 15" descr="Capture d’écran">
            <a:extLst>
              <a:ext uri="{FF2B5EF4-FFF2-40B4-BE49-F238E27FC236}">
                <a16:creationId xmlns:a16="http://schemas.microsoft.com/office/drawing/2014/main" id="{78A63646-8E45-46B5-9695-E500FA906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96" y="2524886"/>
            <a:ext cx="10234207" cy="3952114"/>
          </a:xfrm>
          <a:prstGeom prst="rect">
            <a:avLst/>
          </a:prstGeom>
        </p:spPr>
      </p:pic>
    </p:spTree>
    <p:extLst>
      <p:ext uri="{BB962C8B-B14F-4D97-AF65-F5344CB8AC3E}">
        <p14:creationId xmlns:p14="http://schemas.microsoft.com/office/powerpoint/2010/main" val="378190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noAutofit/>
          </a:bodyPr>
          <a:lstStyle/>
          <a:p>
            <a:r>
              <a:rPr lang="fr-FR" sz="4000" dirty="0"/>
              <a:t>IMPLANTATION D’ANALYSEUR LEXICAL EN C &amp; C/C++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18</a:t>
            </a:fld>
            <a:endParaRPr lang="fr-FR"/>
          </a:p>
        </p:txBody>
      </p:sp>
      <p:sp>
        <p:nvSpPr>
          <p:cNvPr id="6" name="Espace réservé du contenu 5">
            <a:extLst>
              <a:ext uri="{FF2B5EF4-FFF2-40B4-BE49-F238E27FC236}">
                <a16:creationId xmlns:a16="http://schemas.microsoft.com/office/drawing/2014/main" id="{41976559-7BE4-4CD3-AB23-ECAEB9803335}"/>
              </a:ext>
            </a:extLst>
          </p:cNvPr>
          <p:cNvSpPr>
            <a:spLocks noGrp="1"/>
          </p:cNvSpPr>
          <p:nvPr>
            <p:ph sz="quarter" idx="13"/>
          </p:nvPr>
        </p:nvSpPr>
        <p:spPr>
          <a:xfrm>
            <a:off x="244699" y="1983704"/>
            <a:ext cx="11831391" cy="4368800"/>
          </a:xfrm>
        </p:spPr>
        <p:txBody>
          <a:bodyPr>
            <a:normAutofit/>
          </a:bodyPr>
          <a:lstStyle/>
          <a:p>
            <a:pPr marL="450850" indent="-450850">
              <a:buFont typeface="+mj-lt"/>
              <a:buAutoNum type="arabicPeriod"/>
            </a:pPr>
            <a:r>
              <a:rPr lang="fr-FR" sz="4000" dirty="0">
                <a:solidFill>
                  <a:schemeClr val="bg2">
                    <a:lumMod val="50000"/>
                  </a:schemeClr>
                </a:solidFill>
              </a:rPr>
              <a:t>Réaliser les Modèles</a:t>
            </a:r>
            <a:r>
              <a:rPr lang="fr-FR" sz="4000" dirty="0"/>
              <a:t> (règle) qui décrivent les ensembles des lexèmes valident dans le langage en </a:t>
            </a:r>
            <a:r>
              <a:rPr lang="fr-FR" sz="4000" dirty="0">
                <a:solidFill>
                  <a:srgbClr val="FF0000"/>
                </a:solidFill>
              </a:rPr>
              <a:t>Expressions Régulières </a:t>
            </a:r>
            <a:r>
              <a:rPr lang="fr-FR" sz="4000" dirty="0"/>
              <a:t>(</a:t>
            </a:r>
            <a:r>
              <a:rPr lang="fr-FR" sz="4000" dirty="0" err="1"/>
              <a:t>RegEx</a:t>
            </a:r>
            <a:r>
              <a:rPr lang="fr-FR" sz="4000" dirty="0"/>
              <a:t>).</a:t>
            </a:r>
          </a:p>
          <a:p>
            <a:pPr marL="450850" indent="-450850">
              <a:buFont typeface="+mj-lt"/>
              <a:buAutoNum type="arabicPeriod"/>
            </a:pPr>
            <a:r>
              <a:rPr lang="fr-FR" sz="4000" dirty="0"/>
              <a:t>Traduire les </a:t>
            </a:r>
            <a:r>
              <a:rPr lang="fr-FR" sz="4000" dirty="0">
                <a:solidFill>
                  <a:srgbClr val="FF0000"/>
                </a:solidFill>
              </a:rPr>
              <a:t>Expressions Régulières </a:t>
            </a:r>
            <a:r>
              <a:rPr lang="fr-FR" sz="3200" dirty="0"/>
              <a:t>qui valident des mots du langages en Automates à états finis "</a:t>
            </a:r>
            <a:r>
              <a:rPr lang="fr-FR" sz="3200" dirty="0">
                <a:solidFill>
                  <a:schemeClr val="accent2"/>
                </a:solidFill>
              </a:rPr>
              <a:t>DÉTERMINISTES</a:t>
            </a:r>
            <a:r>
              <a:rPr lang="fr-FR" sz="3200" dirty="0"/>
              <a:t>" (AFD).</a:t>
            </a:r>
          </a:p>
          <a:p>
            <a:pPr marL="450850" indent="-450850">
              <a:buFont typeface="+mj-lt"/>
              <a:buAutoNum type="arabicPeriod"/>
            </a:pPr>
            <a:r>
              <a:rPr lang="fr-FR" sz="4000" dirty="0"/>
              <a:t>Implémenter l’AFD en un programme C ou C/C++.</a:t>
            </a:r>
          </a:p>
        </p:txBody>
      </p:sp>
    </p:spTree>
    <p:extLst>
      <p:ext uri="{BB962C8B-B14F-4D97-AF65-F5344CB8AC3E}">
        <p14:creationId xmlns:p14="http://schemas.microsoft.com/office/powerpoint/2010/main" val="109987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136D115-B642-46EC-86C7-F0CB821B1C12}"/>
              </a:ext>
            </a:extLst>
          </p:cNvPr>
          <p:cNvSpPr>
            <a:spLocks noGrp="1"/>
          </p:cNvSpPr>
          <p:nvPr>
            <p:ph type="body" sz="half" idx="2"/>
          </p:nvPr>
        </p:nvSpPr>
        <p:spPr>
          <a:xfrm>
            <a:off x="2133600" y="5486399"/>
            <a:ext cx="9856632" cy="927279"/>
          </a:xfrm>
        </p:spPr>
        <p:txBody>
          <a:bodyPr>
            <a:noAutofit/>
          </a:bodyPr>
          <a:lstStyle/>
          <a:p>
            <a:pPr marL="342900" indent="-342900">
              <a:buClr>
                <a:schemeClr val="tx2">
                  <a:lumMod val="10000"/>
                </a:schemeClr>
              </a:buClr>
              <a:buFont typeface="Wingdings" panose="05000000000000000000" pitchFamily="2" charset="2"/>
              <a:buChar char="q"/>
            </a:pPr>
            <a:r>
              <a:rPr lang="fr-FR" sz="2400" dirty="0">
                <a:solidFill>
                  <a:schemeClr val="accent1">
                    <a:lumMod val="90000"/>
                    <a:lumOff val="10000"/>
                  </a:schemeClr>
                </a:solidFill>
              </a:rPr>
              <a:t>TP - LES GÉNÉRALITÉS SUR L’ANALYSEUR LEXICAL</a:t>
            </a:r>
          </a:p>
          <a:p>
            <a:pPr marL="342900" indent="-342900">
              <a:buClr>
                <a:schemeClr val="tx2">
                  <a:lumMod val="10000"/>
                </a:schemeClr>
              </a:buClr>
              <a:buFont typeface="Wingdings" panose="05000000000000000000" pitchFamily="2" charset="2"/>
              <a:buChar char="q"/>
            </a:pPr>
            <a:r>
              <a:rPr lang="fr-FR" sz="2400" dirty="0">
                <a:solidFill>
                  <a:schemeClr val="accent1">
                    <a:lumMod val="90000"/>
                    <a:lumOff val="10000"/>
                  </a:schemeClr>
                </a:solidFill>
              </a:rPr>
              <a:t>TP - IMPLANTATION D’AFD en C/C++</a:t>
            </a:r>
          </a:p>
          <a:p>
            <a:pPr algn="ctr"/>
            <a:br>
              <a:rPr lang="fr-FR" sz="100" dirty="0"/>
            </a:br>
            <a:endParaRPr lang="fr-FR" sz="100"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rmAutofit fontScale="90000"/>
          </a:bodyPr>
          <a:lstStyle/>
          <a:p>
            <a:r>
              <a:rPr lang="fr-FR" sz="4800" b="1" dirty="0"/>
              <a:t>2 - ESSAYE DE RÉSOLUTION DU TP1 &amp; TP 2</a:t>
            </a:r>
          </a:p>
        </p:txBody>
      </p:sp>
      <p:pic>
        <p:nvPicPr>
          <p:cNvPr id="27" name="Espace réservé pour une image  26">
            <a:extLst>
              <a:ext uri="{FF2B5EF4-FFF2-40B4-BE49-F238E27FC236}">
                <a16:creationId xmlns:a16="http://schemas.microsoft.com/office/drawing/2014/main" id="{CF3E6ED8-0DDA-40BB-A8CA-D5498DBBB5E0}"/>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9916" b="9916"/>
          <a:stretch>
            <a:fillRect/>
          </a:stretch>
        </p:blipFill>
        <p:spPr/>
      </p:pic>
      <p:sp>
        <p:nvSpPr>
          <p:cNvPr id="5" name="Titre 1">
            <a:extLst>
              <a:ext uri="{FF2B5EF4-FFF2-40B4-BE49-F238E27FC236}">
                <a16:creationId xmlns:a16="http://schemas.microsoft.com/office/drawing/2014/main" id="{6CC2E43E-CC89-4304-A0DB-44352115556F}"/>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416893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10829-094C-4564-9216-0D9C299D3996}"/>
              </a:ext>
            </a:extLst>
          </p:cNvPr>
          <p:cNvSpPr>
            <a:spLocks noGrp="1"/>
          </p:cNvSpPr>
          <p:nvPr>
            <p:ph type="title"/>
          </p:nvPr>
        </p:nvSpPr>
        <p:spPr/>
        <p:txBody>
          <a:bodyPr/>
          <a:lstStyle/>
          <a:p>
            <a:r>
              <a:rPr lang="fr-FR" dirty="0"/>
              <a:t>PLAN GLOBAL DU COURS :</a:t>
            </a:r>
          </a:p>
        </p:txBody>
      </p:sp>
      <p:sp>
        <p:nvSpPr>
          <p:cNvPr id="3" name="Espace réservé du numéro de diapositive 2">
            <a:extLst>
              <a:ext uri="{FF2B5EF4-FFF2-40B4-BE49-F238E27FC236}">
                <a16:creationId xmlns:a16="http://schemas.microsoft.com/office/drawing/2014/main" id="{3F0C99BB-09E0-40C1-9044-792E00468D2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2</a:t>
            </a:fld>
            <a:endParaRPr lang="fr-FR"/>
          </a:p>
        </p:txBody>
      </p:sp>
      <p:sp>
        <p:nvSpPr>
          <p:cNvPr id="4" name="Espace réservé du contenu 3">
            <a:extLst>
              <a:ext uri="{FF2B5EF4-FFF2-40B4-BE49-F238E27FC236}">
                <a16:creationId xmlns:a16="http://schemas.microsoft.com/office/drawing/2014/main" id="{E8AC7971-C5C1-45A3-A94F-06264C892F90}"/>
              </a:ext>
            </a:extLst>
          </p:cNvPr>
          <p:cNvSpPr>
            <a:spLocks noGrp="1"/>
          </p:cNvSpPr>
          <p:nvPr>
            <p:ph sz="quarter" idx="13"/>
          </p:nvPr>
        </p:nvSpPr>
        <p:spPr>
          <a:xfrm>
            <a:off x="244699" y="1803399"/>
            <a:ext cx="11831391" cy="4558763"/>
          </a:xfrm>
        </p:spPr>
        <p:txBody>
          <a:bodyPr>
            <a:normAutofit fontScale="77500" lnSpcReduction="20000"/>
          </a:bodyPr>
          <a:lstStyle/>
          <a:p>
            <a:pPr marL="742950" indent="-742950">
              <a:buFont typeface="+mj-lt"/>
              <a:buAutoNum type="arabicPeriod"/>
            </a:pPr>
            <a:r>
              <a:rPr lang="fr-FR" dirty="0"/>
              <a:t>L'analyse lexicale : implantation d'un analyseur lexical :</a:t>
            </a:r>
          </a:p>
          <a:p>
            <a:pPr marL="1169660" lvl="1" indent="-742950">
              <a:buFont typeface="+mj-lt"/>
              <a:buAutoNum type="arabicPeriod"/>
            </a:pPr>
            <a:r>
              <a:rPr lang="fr-FR" dirty="0"/>
              <a:t>Implantation Manuelle avec le langage C, C++</a:t>
            </a:r>
          </a:p>
          <a:p>
            <a:pPr marL="1169660" lvl="1" indent="-742950">
              <a:buFont typeface="+mj-lt"/>
              <a:buAutoNum type="arabicPeriod"/>
            </a:pPr>
            <a:r>
              <a:rPr lang="fr-FR" dirty="0"/>
              <a:t>Implantation Automatique avec le langage Flex</a:t>
            </a:r>
          </a:p>
          <a:p>
            <a:pPr marL="742950" indent="-742950">
              <a:buFont typeface="+mj-lt"/>
              <a:buAutoNum type="arabicPeriod"/>
            </a:pPr>
            <a:r>
              <a:rPr lang="fr-FR" dirty="0"/>
              <a:t>L'analyse syntaxique descendante</a:t>
            </a:r>
          </a:p>
          <a:p>
            <a:pPr marL="742950" indent="-742950">
              <a:buFont typeface="+mj-lt"/>
              <a:buAutoNum type="arabicPeriod"/>
            </a:pPr>
            <a:r>
              <a:rPr lang="fr-FR" dirty="0"/>
              <a:t>Implantation manuelle d'un analyseur avec les langages C &amp; C++</a:t>
            </a:r>
          </a:p>
          <a:p>
            <a:pPr marL="742950" indent="-742950">
              <a:buFont typeface="+mj-lt"/>
              <a:buAutoNum type="arabicPeriod"/>
            </a:pPr>
            <a:r>
              <a:rPr lang="fr-FR" dirty="0"/>
              <a:t>L'analyse syntaxique ascendante</a:t>
            </a:r>
          </a:p>
          <a:p>
            <a:pPr marL="742950" indent="-742950">
              <a:buFont typeface="+mj-lt"/>
              <a:buAutoNum type="arabicPeriod"/>
            </a:pPr>
            <a:r>
              <a:rPr lang="fr-FR" dirty="0"/>
              <a:t>Implantation automatique d'un analyseur avec le langage Bison</a:t>
            </a:r>
          </a:p>
          <a:p>
            <a:pPr marL="742950" indent="-742950">
              <a:buFont typeface="+mj-lt"/>
              <a:buAutoNum type="arabicPeriod"/>
            </a:pPr>
            <a:r>
              <a:rPr lang="fr-FR" dirty="0"/>
              <a:t>L'analyse sémantique (portée des variables, graphes acycliques,...)</a:t>
            </a:r>
          </a:p>
          <a:p>
            <a:pPr marL="742950" indent="-742950">
              <a:buFont typeface="+mj-lt"/>
              <a:buAutoNum type="arabicPeriod"/>
            </a:pPr>
            <a:r>
              <a:rPr lang="fr-FR" dirty="0"/>
              <a:t>Conception d'un compilateur complet avec les langages Flex et Bison.</a:t>
            </a:r>
          </a:p>
          <a:p>
            <a:endParaRPr lang="fr-FR" dirty="0"/>
          </a:p>
        </p:txBody>
      </p:sp>
    </p:spTree>
    <p:extLst>
      <p:ext uri="{BB962C8B-B14F-4D97-AF65-F5344CB8AC3E}">
        <p14:creationId xmlns:p14="http://schemas.microsoft.com/office/powerpoint/2010/main" val="57883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br>
              <a:rPr lang="fr-FR" dirty="0"/>
            </a:br>
            <a:br>
              <a:rPr lang="fr-FR" dirty="0"/>
            </a:br>
            <a:r>
              <a:rPr lang="fr-FR" sz="4800" b="1" dirty="0">
                <a:latin typeface="+mn-lt"/>
              </a:rPr>
              <a:t>  RAPPEL: </a:t>
            </a:r>
            <a:r>
              <a:rPr lang="fr-FR" sz="4800" b="1" dirty="0">
                <a:effectLst>
                  <a:outerShdw blurRad="38100" dist="38100" dir="2700000" algn="tl">
                    <a:srgbClr val="000000">
                      <a:alpha val="43137"/>
                    </a:srgbClr>
                  </a:outerShdw>
                </a:effectLst>
                <a:latin typeface="+mn-lt"/>
              </a:rPr>
              <a:t>TRAITEMENT</a:t>
            </a:r>
            <a:r>
              <a:rPr lang="fr-FR" sz="4800" b="1" dirty="0">
                <a:latin typeface="+mn-lt"/>
              </a:rPr>
              <a:t> DE CARACTÈRES</a:t>
            </a:r>
            <a:endParaRPr lang="fr-FR" b="1" dirty="0">
              <a:latin typeface="+mn-lt"/>
            </a:endParaRPr>
          </a:p>
        </p:txBody>
      </p:sp>
      <p:sp>
        <p:nvSpPr>
          <p:cNvPr id="5" name="Espace réservé du contenu 4"/>
          <p:cNvSpPr>
            <a:spLocks noGrp="1"/>
          </p:cNvSpPr>
          <p:nvPr>
            <p:ph idx="4294967295"/>
          </p:nvPr>
        </p:nvSpPr>
        <p:spPr>
          <a:xfrm>
            <a:off x="0" y="1906588"/>
            <a:ext cx="12192000" cy="4429125"/>
          </a:xfrm>
        </p:spPr>
        <p:txBody>
          <a:bodyPr>
            <a:normAutofit lnSpcReduction="10000"/>
          </a:bodyPr>
          <a:lstStyle/>
          <a:p>
            <a:pPr>
              <a:spcBef>
                <a:spcPts val="0"/>
              </a:spcBef>
              <a:buFont typeface="Courier New" panose="02070309020205020404" pitchFamily="49" charset="0"/>
              <a:buChar char="o"/>
            </a:pPr>
            <a:r>
              <a:rPr lang="fr-FR" sz="3300" dirty="0"/>
              <a:t>Les macros d'analyse de caractères: </a:t>
            </a:r>
          </a:p>
          <a:p>
            <a:pPr lvl="1">
              <a:spcBef>
                <a:spcPts val="0"/>
              </a:spcBef>
              <a:buFont typeface="Courier New" panose="02070309020205020404" pitchFamily="49" charset="0"/>
              <a:buChar char="o"/>
            </a:pPr>
            <a:r>
              <a:rPr lang="fr-FR" sz="2200" dirty="0"/>
              <a:t>Ces macros sont incluses dans la bibliothèque </a:t>
            </a:r>
            <a:r>
              <a:rPr lang="fr-FR" sz="2200" b="1" dirty="0">
                <a:solidFill>
                  <a:srgbClr val="0070C0"/>
                </a:solidFill>
                <a:latin typeface="Courier New" panose="02070309020205020404" pitchFamily="49" charset="0"/>
                <a:cs typeface="Courier New" panose="02070309020205020404" pitchFamily="49" charset="0"/>
              </a:rPr>
              <a:t>&lt;</a:t>
            </a:r>
            <a:r>
              <a:rPr lang="fr-FR" sz="2200" b="1" dirty="0" err="1">
                <a:solidFill>
                  <a:srgbClr val="0070C0"/>
                </a:solidFill>
                <a:latin typeface="Courier New" panose="02070309020205020404" pitchFamily="49" charset="0"/>
                <a:cs typeface="Courier New" panose="02070309020205020404" pitchFamily="49" charset="0"/>
              </a:rPr>
              <a:t>ctype.h</a:t>
            </a:r>
            <a:r>
              <a:rPr lang="fr-FR" sz="2200" b="1" dirty="0">
                <a:solidFill>
                  <a:srgbClr val="0070C0"/>
                </a:solidFill>
                <a:latin typeface="Courier New" panose="02070309020205020404" pitchFamily="49" charset="0"/>
                <a:cs typeface="Courier New" panose="02070309020205020404" pitchFamily="49" charset="0"/>
              </a:rPr>
              <a:t>&gt;</a:t>
            </a:r>
            <a:r>
              <a:rPr lang="fr-FR" sz="2200" b="1" dirty="0">
                <a:solidFill>
                  <a:srgbClr val="0070C0"/>
                </a:solidFill>
              </a:rPr>
              <a:t>.</a:t>
            </a:r>
          </a:p>
          <a:p>
            <a:pPr lvl="1">
              <a:spcBef>
                <a:spcPts val="0"/>
              </a:spcBef>
              <a:buFont typeface="Courier New" panose="02070309020205020404" pitchFamily="49" charset="0"/>
              <a:buChar char="o"/>
            </a:pPr>
            <a:r>
              <a:rPr lang="fr-FR" sz="2400" dirty="0"/>
              <a:t>Elles acceptent comme argument un </a:t>
            </a:r>
            <a:r>
              <a:rPr lang="fr-FR" sz="2400" b="1" dirty="0">
                <a:solidFill>
                  <a:srgbClr val="0070C0"/>
                </a:solidFill>
                <a:latin typeface="Courier New" panose="02070309020205020404" pitchFamily="49" charset="0"/>
                <a:cs typeface="Courier New" panose="02070309020205020404" pitchFamily="49" charset="0"/>
              </a:rPr>
              <a:t>char</a:t>
            </a:r>
            <a:r>
              <a:rPr lang="fr-FR" sz="2400" dirty="0"/>
              <a:t> ou un </a:t>
            </a:r>
            <a:r>
              <a:rPr lang="fr-FR" sz="2400" b="1" dirty="0">
                <a:solidFill>
                  <a:srgbClr val="0070C0"/>
                </a:solidFill>
                <a:latin typeface="Courier New" panose="02070309020205020404" pitchFamily="49" charset="0"/>
                <a:cs typeface="Courier New" panose="02070309020205020404" pitchFamily="49" charset="0"/>
              </a:rPr>
              <a:t>int</a:t>
            </a:r>
            <a:r>
              <a:rPr lang="fr-FR" sz="2400" dirty="0"/>
              <a:t> et retournent un </a:t>
            </a:r>
            <a:r>
              <a:rPr lang="fr-FR" sz="2400" dirty="0">
                <a:solidFill>
                  <a:srgbClr val="0070C0"/>
                </a:solidFill>
              </a:rPr>
              <a:t>entier différent de 0</a:t>
            </a:r>
            <a:r>
              <a:rPr lang="fr-FR" sz="2400" dirty="0"/>
              <a:t> si l'argument est compris dans les limites indiquées ci-dessous: </a:t>
            </a:r>
          </a:p>
          <a:p>
            <a:pPr marL="0" indent="0">
              <a:spcBef>
                <a:spcPts val="0"/>
              </a:spcBef>
              <a:buNone/>
            </a:pPr>
            <a:endParaRPr lang="fr-FR" sz="2400" dirty="0"/>
          </a:p>
          <a:p>
            <a:pPr marL="0" indent="0">
              <a:spcBef>
                <a:spcPts val="0"/>
              </a:spcBef>
              <a:buNone/>
            </a:pPr>
            <a:r>
              <a:rPr lang="fr-FR" sz="2400" dirty="0"/>
              <a:t>	</a:t>
            </a:r>
            <a:r>
              <a:rPr lang="fr-FR" sz="2400" b="1" dirty="0"/>
              <a:t>macros			condition </a:t>
            </a:r>
          </a:p>
          <a:p>
            <a:pPr marL="0" indent="0">
              <a:spcBef>
                <a:spcPts val="0"/>
              </a:spcBef>
              <a:buNone/>
            </a:pPr>
            <a:r>
              <a:rPr lang="fr-FR" sz="2400" dirty="0"/>
              <a:t>	</a:t>
            </a:r>
            <a:r>
              <a:rPr lang="fr-FR" sz="2133" b="1" dirty="0" err="1">
                <a:solidFill>
                  <a:srgbClr val="0070C0"/>
                </a:solidFill>
                <a:latin typeface="Courier New" panose="02070309020205020404" pitchFamily="49" charset="0"/>
                <a:cs typeface="Courier New" panose="02070309020205020404" pitchFamily="49" charset="0"/>
              </a:rPr>
              <a:t>isalpha</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A-Z, a-z</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isupper</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A-Z</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islower</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a-z</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isdigit</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0-9 </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isxdigit</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0-9, A-F, a-f</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isspace</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blanc</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isalnum</a:t>
            </a:r>
            <a:r>
              <a:rPr lang="fr-FR" sz="2133" b="1" dirty="0">
                <a:solidFill>
                  <a:srgbClr val="0070C0"/>
                </a:solidFill>
                <a:latin typeface="Courier New" panose="02070309020205020404" pitchFamily="49" charset="0"/>
                <a:cs typeface="Courier New" panose="02070309020205020404" pitchFamily="49" charset="0"/>
              </a:rPr>
              <a:t>(c)	</a:t>
            </a:r>
            <a:r>
              <a:rPr lang="fr-FR" sz="2133" b="1" dirty="0">
                <a:solidFill>
                  <a:srgbClr val="0070C0"/>
                </a:solidFill>
              </a:rPr>
              <a:t>	0-9, A-Z, a-z</a:t>
            </a:r>
          </a:p>
          <a:p>
            <a:pPr marL="0" indent="0">
              <a:buNone/>
            </a:pPr>
            <a:endParaRPr lang="fr-FR" sz="2400" dirty="0"/>
          </a:p>
        </p:txBody>
      </p:sp>
    </p:spTree>
    <p:extLst>
      <p:ext uri="{BB962C8B-B14F-4D97-AF65-F5344CB8AC3E}">
        <p14:creationId xmlns:p14="http://schemas.microsoft.com/office/powerpoint/2010/main" val="309778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8-bis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sz="quarter" idx="4294967295"/>
          </p:nvPr>
        </p:nvSpPr>
        <p:spPr>
          <a:xfrm>
            <a:off x="0" y="1803401"/>
            <a:ext cx="5602288" cy="1341120"/>
          </a:xfrm>
        </p:spPr>
        <p:txBody>
          <a:bodyPr>
            <a:normAutofit/>
          </a:bodyPr>
          <a:lstStyle/>
          <a:p>
            <a:pPr defTabSz="457200">
              <a:spcAft>
                <a:spcPts val="600"/>
              </a:spcAft>
            </a:pPr>
            <a:r>
              <a:rPr lang="fr-FR" sz="2800" b="1" dirty="0"/>
              <a:t>Enoncé de l’exercice 8-bis :</a:t>
            </a:r>
          </a:p>
          <a:p>
            <a:pPr lvl="1"/>
            <a:r>
              <a:rPr lang="fr-FR" sz="1400" dirty="0"/>
              <a:t>Ecrire un programme qui implante un automate à états fini déterministe, qui lit une suite de caractères constitué de ‘a’, suivie d’autant de ‘b’ et fini par ‘a’. Et indique le nombre ‘b'.</a:t>
            </a:r>
            <a:endParaRPr lang="fr-FR" dirty="0"/>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0" y="3472913"/>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1571223" y="5153196"/>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2844085" y="5153196"/>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Ellipse 6">
            <a:extLst>
              <a:ext uri="{FF2B5EF4-FFF2-40B4-BE49-F238E27FC236}">
                <a16:creationId xmlns:a16="http://schemas.microsoft.com/office/drawing/2014/main" id="{74173A79-3301-4256-B13B-0612A988B584}"/>
              </a:ext>
            </a:extLst>
          </p:cNvPr>
          <p:cNvSpPr/>
          <p:nvPr/>
        </p:nvSpPr>
        <p:spPr>
          <a:xfrm>
            <a:off x="4116947" y="5153196"/>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4193147" y="5229395"/>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cxnSp>
        <p:nvCxnSpPr>
          <p:cNvPr id="10" name="Connecteur droit avec flèche 9">
            <a:extLst>
              <a:ext uri="{FF2B5EF4-FFF2-40B4-BE49-F238E27FC236}">
                <a16:creationId xmlns:a16="http://schemas.microsoft.com/office/drawing/2014/main" id="{667E0508-0A03-4698-9E06-FBD48DB3812F}"/>
              </a:ext>
            </a:extLst>
          </p:cNvPr>
          <p:cNvCxnSpPr>
            <a:endCxn id="5" idx="2"/>
          </p:cNvCxnSpPr>
          <p:nvPr/>
        </p:nvCxnSpPr>
        <p:spPr>
          <a:xfrm>
            <a:off x="1210613" y="5434042"/>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A0CCCEC-B6AB-4BA7-A684-5AD57E75FF4C}"/>
              </a:ext>
            </a:extLst>
          </p:cNvPr>
          <p:cNvCxnSpPr>
            <a:stCxn id="5" idx="6"/>
            <a:endCxn id="6" idx="2"/>
          </p:cNvCxnSpPr>
          <p:nvPr/>
        </p:nvCxnSpPr>
        <p:spPr>
          <a:xfrm>
            <a:off x="2137893" y="5434044"/>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37F5F8C-499D-4B86-97C3-8E8CC136BEF4}"/>
              </a:ext>
            </a:extLst>
          </p:cNvPr>
          <p:cNvCxnSpPr>
            <a:cxnSpLocks/>
            <a:stCxn id="6" idx="6"/>
            <a:endCxn id="7" idx="2"/>
          </p:cNvCxnSpPr>
          <p:nvPr/>
        </p:nvCxnSpPr>
        <p:spPr>
          <a:xfrm>
            <a:off x="3410755" y="5434044"/>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2320109" y="5064710"/>
            <a:ext cx="341760" cy="369332"/>
          </a:xfrm>
          <a:prstGeom prst="rect">
            <a:avLst/>
          </a:prstGeom>
          <a:noFill/>
        </p:spPr>
        <p:txBody>
          <a:bodyPr wrap="none" rtlCol="0">
            <a:spAutoFit/>
          </a:bodyPr>
          <a:lstStyle/>
          <a:p>
            <a:r>
              <a:rPr lang="fr-FR" dirty="0"/>
              <a:t>a</a:t>
            </a:r>
          </a:p>
        </p:txBody>
      </p:sp>
      <p:sp>
        <p:nvSpPr>
          <p:cNvPr id="17" name="ZoneTexte 16">
            <a:extLst>
              <a:ext uri="{FF2B5EF4-FFF2-40B4-BE49-F238E27FC236}">
                <a16:creationId xmlns:a16="http://schemas.microsoft.com/office/drawing/2014/main" id="{B5236558-3611-424D-8791-32A50F987D29}"/>
              </a:ext>
            </a:extLst>
          </p:cNvPr>
          <p:cNvSpPr txBox="1"/>
          <p:nvPr/>
        </p:nvSpPr>
        <p:spPr>
          <a:xfrm>
            <a:off x="3576940" y="5107707"/>
            <a:ext cx="341760" cy="369332"/>
          </a:xfrm>
          <a:prstGeom prst="rect">
            <a:avLst/>
          </a:prstGeom>
          <a:noFill/>
        </p:spPr>
        <p:txBody>
          <a:bodyPr wrap="none" rtlCol="0">
            <a:spAutoFit/>
          </a:bodyPr>
          <a:lstStyle/>
          <a:p>
            <a:r>
              <a:rPr lang="fr-FR" dirty="0"/>
              <a:t>a</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3186465" y="5094151"/>
            <a:ext cx="82258" cy="200348"/>
          </a:xfrm>
          <a:prstGeom prst="curvedConnector3">
            <a:avLst>
              <a:gd name="adj1" fmla="val -45012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3EAD453-C2C6-423B-92D4-48D050C74B8D}"/>
              </a:ext>
            </a:extLst>
          </p:cNvPr>
          <p:cNvSpPr txBox="1"/>
          <p:nvPr/>
        </p:nvSpPr>
        <p:spPr>
          <a:xfrm>
            <a:off x="2885834" y="4654249"/>
            <a:ext cx="341760" cy="369332"/>
          </a:xfrm>
          <a:prstGeom prst="rect">
            <a:avLst/>
          </a:prstGeom>
          <a:noFill/>
        </p:spPr>
        <p:txBody>
          <a:bodyPr wrap="none" rtlCol="0">
            <a:spAutoFit/>
          </a:bodyPr>
          <a:lstStyle/>
          <a:p>
            <a:r>
              <a:rPr lang="fr-FR" dirty="0"/>
              <a:t>b</a:t>
            </a:r>
          </a:p>
        </p:txBody>
      </p:sp>
      <p:cxnSp>
        <p:nvCxnSpPr>
          <p:cNvPr id="51" name="Connecteur droit 50">
            <a:extLst>
              <a:ext uri="{FF2B5EF4-FFF2-40B4-BE49-F238E27FC236}">
                <a16:creationId xmlns:a16="http://schemas.microsoft.com/office/drawing/2014/main" id="{39F4414F-A642-4716-872F-030269F205D9}"/>
              </a:ext>
            </a:extLst>
          </p:cNvPr>
          <p:cNvCxnSpPr>
            <a:cxnSpLocks/>
          </p:cNvCxnSpPr>
          <p:nvPr/>
        </p:nvCxnSpPr>
        <p:spPr>
          <a:xfrm>
            <a:off x="6096000" y="1917014"/>
            <a:ext cx="0" cy="4831516"/>
          </a:xfrm>
          <a:prstGeom prst="line">
            <a:avLst/>
          </a:prstGeom>
        </p:spPr>
        <p:style>
          <a:lnRef idx="1">
            <a:schemeClr val="accent1"/>
          </a:lnRef>
          <a:fillRef idx="0">
            <a:schemeClr val="accent1"/>
          </a:fillRef>
          <a:effectRef idx="0">
            <a:schemeClr val="accent1"/>
          </a:effectRef>
          <a:fontRef idx="minor">
            <a:schemeClr val="tx1"/>
          </a:fontRef>
        </p:style>
      </p:cxn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080717" y="1917014"/>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Code Source correspondant à l’AFD :</a:t>
            </a:r>
          </a:p>
        </p:txBody>
      </p:sp>
      <p:sp>
        <p:nvSpPr>
          <p:cNvPr id="57" name="Rectangle 56">
            <a:extLst>
              <a:ext uri="{FF2B5EF4-FFF2-40B4-BE49-F238E27FC236}">
                <a16:creationId xmlns:a16="http://schemas.microsoft.com/office/drawing/2014/main" id="{15A3F68C-5FBC-4FA9-BBCB-93D977D539B4}"/>
              </a:ext>
            </a:extLst>
          </p:cNvPr>
          <p:cNvSpPr/>
          <p:nvPr/>
        </p:nvSpPr>
        <p:spPr>
          <a:xfrm>
            <a:off x="6617595" y="2322398"/>
            <a:ext cx="5516682" cy="4139595"/>
          </a:xfrm>
          <a:prstGeom prst="rect">
            <a:avLst/>
          </a:prstGeom>
        </p:spPr>
        <p:txBody>
          <a:bodyPr wrap="square">
            <a:spAutoFit/>
          </a:bodyPr>
          <a:lstStyle/>
          <a:p>
            <a:r>
              <a:rPr lang="fr-MA" sz="1000" dirty="0">
                <a:solidFill>
                  <a:srgbClr val="0000FF"/>
                </a:solidFill>
                <a:latin typeface="Consolas" panose="020B0609020204030204" pitchFamily="49" charset="0"/>
              </a:rPr>
              <a:t>int</a:t>
            </a:r>
            <a:r>
              <a:rPr lang="fr-MA" sz="1000" dirty="0">
                <a:solidFill>
                  <a:srgbClr val="000000"/>
                </a:solidFill>
                <a:latin typeface="Consolas" panose="020B0609020204030204" pitchFamily="49" charset="0"/>
              </a:rPr>
              <a:t> main( )</a:t>
            </a:r>
          </a:p>
          <a:p>
            <a:r>
              <a:rPr lang="fr-MA" sz="10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char</a:t>
            </a:r>
            <a:r>
              <a:rPr lang="fr-MA" sz="900" dirty="0">
                <a:solidFill>
                  <a:srgbClr val="000000"/>
                </a:solidFill>
                <a:latin typeface="Consolas" panose="020B0609020204030204" pitchFamily="49" charset="0"/>
              </a:rPr>
              <a:t> s[</a:t>
            </a:r>
            <a:r>
              <a:rPr lang="fr-MA" sz="900" dirty="0">
                <a:solidFill>
                  <a:srgbClr val="09885A"/>
                </a:solidFill>
                <a:latin typeface="Consolas" panose="020B0609020204030204" pitchFamily="49" charset="0"/>
              </a:rPr>
              <a:t>255</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gets</a:t>
            </a:r>
            <a:r>
              <a:rPr lang="fr-MA" sz="900" dirty="0">
                <a:solidFill>
                  <a:srgbClr val="000000"/>
                </a:solidFill>
                <a:latin typeface="Consolas" panose="020B0609020204030204" pitchFamily="49" charset="0"/>
              </a:rPr>
              <a:t>(s);</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char</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ps</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s;</a:t>
            </a:r>
            <a:r>
              <a:rPr lang="fr-MA" sz="900" dirty="0" err="1">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cptB</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while</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switch</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case</a:t>
            </a:r>
            <a:r>
              <a:rPr lang="fr-MA" sz="1000" dirty="0">
                <a:solidFill>
                  <a:srgbClr val="000000"/>
                </a:solidFill>
                <a:latin typeface="Consolas" panose="020B0609020204030204" pitchFamily="49" charset="0"/>
              </a:rPr>
              <a:t> </a:t>
            </a:r>
            <a:r>
              <a:rPr lang="fr-MA" sz="1000" dirty="0">
                <a:solidFill>
                  <a:srgbClr val="09885A"/>
                </a:solidFill>
                <a:latin typeface="Consolas" panose="020B0609020204030204" pitchFamily="49" charset="0"/>
              </a:rPr>
              <a:t>0</a:t>
            </a:r>
            <a:r>
              <a:rPr lang="fr-MA" sz="1000" dirty="0">
                <a:solidFill>
                  <a:srgbClr val="000000"/>
                </a:solidFill>
                <a:latin typeface="Consolas" panose="020B0609020204030204" pitchFamily="49" charset="0"/>
              </a:rPr>
              <a:t> :        </a:t>
            </a:r>
          </a:p>
          <a:p>
            <a:pPr lvl="3"/>
            <a:r>
              <a:rPr lang="fr-MA" sz="1000" dirty="0">
                <a:solidFill>
                  <a:srgbClr val="0000FF"/>
                </a:solidFill>
                <a:latin typeface="Consolas" panose="020B0609020204030204" pitchFamily="49" charset="0"/>
              </a:rPr>
              <a:t>   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A31515"/>
                </a:solidFill>
                <a:latin typeface="Consolas" panose="020B0609020204030204" pitchFamily="49" charset="0"/>
              </a:rPr>
              <a:t>'a'</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a:t>
            </a:r>
          </a:p>
          <a:p>
            <a:pPr lvl="3"/>
            <a:r>
              <a:rPr lang="fr-MA" sz="1000" dirty="0">
                <a:solidFill>
                  <a:srgbClr val="0000FF"/>
                </a:solidFill>
                <a:latin typeface="Consolas" panose="020B0609020204030204" pitchFamily="49" charset="0"/>
              </a:rPr>
              <a:t>   else</a:t>
            </a:r>
            <a:r>
              <a:rPr lang="fr-MA" sz="1000" dirty="0">
                <a:solidFill>
                  <a:srgbClr val="000000"/>
                </a:solidFill>
                <a:latin typeface="Consolas" panose="020B0609020204030204" pitchFamily="49" charset="0"/>
              </a:rPr>
              <a:t> {printf(</a:t>
            </a:r>
            <a:r>
              <a:rPr lang="fr-MA" sz="1000" dirty="0">
                <a:solidFill>
                  <a:srgbClr val="A31515"/>
                </a:solidFill>
                <a:latin typeface="Consolas" panose="020B0609020204030204" pitchFamily="49" charset="0"/>
              </a:rPr>
              <a:t>"</a:t>
            </a:r>
            <a:r>
              <a:rPr lang="fr-MA" sz="1000" dirty="0" err="1">
                <a:solidFill>
                  <a:srgbClr val="A31515"/>
                </a:solidFill>
                <a:latin typeface="Consolas" panose="020B0609020204030204" pitchFamily="49" charset="0"/>
              </a:rPr>
              <a:t>error</a:t>
            </a:r>
            <a:r>
              <a:rPr lang="fr-MA" sz="1000" dirty="0">
                <a:solidFill>
                  <a:srgbClr val="A31515"/>
                </a:solidFill>
                <a:latin typeface="Consolas" panose="020B0609020204030204" pitchFamily="49" charset="0"/>
              </a:rPr>
              <a:t> !!"</a:t>
            </a:r>
            <a:r>
              <a:rPr lang="fr-MA" sz="1000" dirty="0">
                <a:solidFill>
                  <a:srgbClr val="000000"/>
                </a:solidFill>
                <a:latin typeface="Consolas" panose="020B0609020204030204" pitchFamily="49" charset="0"/>
              </a:rPr>
              <a:t>);</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pPr lvl="3"/>
            <a:r>
              <a:rPr lang="fr-MA" sz="1000" dirty="0">
                <a:solidFill>
                  <a:srgbClr val="0000FF"/>
                </a:solidFill>
                <a:latin typeface="Consolas" panose="020B0609020204030204" pitchFamily="49" charset="0"/>
              </a:rPr>
              <a:t>   break</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case</a:t>
            </a:r>
            <a:r>
              <a:rPr lang="fr-MA" sz="1000" dirty="0">
                <a:solidFill>
                  <a:srgbClr val="000000"/>
                </a:solidFill>
                <a:latin typeface="Consolas" panose="020B0609020204030204" pitchFamily="49" charset="0"/>
              </a:rPr>
              <a:t> </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        </a:t>
            </a:r>
          </a:p>
          <a:p>
            <a:pPr marL="1609725"/>
            <a:r>
              <a:rPr lang="fr-MA" sz="1000" dirty="0">
                <a:solidFill>
                  <a:srgbClr val="0000FF"/>
                </a:solidFill>
                <a:latin typeface="Consolas" panose="020B0609020204030204" pitchFamily="49" charset="0"/>
              </a:rPr>
              <a:t>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A31515"/>
                </a:solidFill>
                <a:latin typeface="Consolas" panose="020B0609020204030204" pitchFamily="49" charset="0"/>
              </a:rPr>
              <a:t>'b'</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cptB</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p>
          <a:p>
            <a:pPr marL="1609725"/>
            <a:r>
              <a:rPr lang="fr-MA" sz="1000" dirty="0">
                <a:solidFill>
                  <a:srgbClr val="0000FF"/>
                </a:solidFill>
                <a:latin typeface="Consolas" panose="020B0609020204030204" pitchFamily="49" charset="0"/>
              </a:rPr>
              <a:t>else</a:t>
            </a:r>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A31515"/>
                </a:solidFill>
                <a:latin typeface="Consolas" panose="020B0609020204030204" pitchFamily="49" charset="0"/>
              </a:rPr>
              <a:t>'a'</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2</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a:t>
            </a:r>
          </a:p>
          <a:p>
            <a:pPr marL="1609725"/>
            <a:r>
              <a:rPr lang="fr-MA" sz="1000" dirty="0">
                <a:solidFill>
                  <a:srgbClr val="0000FF"/>
                </a:solidFill>
                <a:latin typeface="Consolas" panose="020B0609020204030204" pitchFamily="49" charset="0"/>
              </a:rPr>
              <a:t>else</a:t>
            </a:r>
            <a:r>
              <a:rPr lang="fr-MA" sz="1000" dirty="0">
                <a:solidFill>
                  <a:srgbClr val="000000"/>
                </a:solidFill>
                <a:latin typeface="Consolas" panose="020B0609020204030204" pitchFamily="49" charset="0"/>
              </a:rPr>
              <a:t> {printf(</a:t>
            </a:r>
            <a:r>
              <a:rPr lang="fr-MA" sz="1000" dirty="0">
                <a:solidFill>
                  <a:srgbClr val="A31515"/>
                </a:solidFill>
                <a:latin typeface="Consolas" panose="020B0609020204030204" pitchFamily="49" charset="0"/>
              </a:rPr>
              <a:t>"</a:t>
            </a:r>
            <a:r>
              <a:rPr lang="fr-MA" sz="1000" dirty="0" err="1">
                <a:solidFill>
                  <a:srgbClr val="A31515"/>
                </a:solidFill>
                <a:latin typeface="Consolas" panose="020B0609020204030204" pitchFamily="49" charset="0"/>
              </a:rPr>
              <a:t>error</a:t>
            </a:r>
            <a:r>
              <a:rPr lang="fr-MA" sz="1000" dirty="0">
                <a:solidFill>
                  <a:srgbClr val="A31515"/>
                </a:solidFill>
                <a:latin typeface="Consolas" panose="020B0609020204030204" pitchFamily="49" charset="0"/>
              </a:rPr>
              <a:t> !!"</a:t>
            </a:r>
            <a:r>
              <a:rPr lang="fr-MA" sz="1000" dirty="0">
                <a:solidFill>
                  <a:srgbClr val="000000"/>
                </a:solidFill>
                <a:latin typeface="Consolas" panose="020B0609020204030204" pitchFamily="49" charset="0"/>
              </a:rPr>
              <a:t>);</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a:t>
            </a:r>
          </a:p>
          <a:p>
            <a:pPr marL="1609725"/>
            <a:r>
              <a:rPr lang="fr-MA" sz="1000" dirty="0">
                <a:solidFill>
                  <a:srgbClr val="0000FF"/>
                </a:solidFill>
                <a:latin typeface="Consolas" panose="020B0609020204030204" pitchFamily="49" charset="0"/>
              </a:rPr>
              <a:t>break</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case</a:t>
            </a:r>
            <a:r>
              <a:rPr lang="fr-MA" sz="1000" dirty="0">
                <a:solidFill>
                  <a:srgbClr val="000000"/>
                </a:solidFill>
                <a:latin typeface="Consolas" panose="020B0609020204030204" pitchFamily="49" charset="0"/>
              </a:rPr>
              <a:t> </a:t>
            </a:r>
            <a:r>
              <a:rPr lang="fr-MA" sz="1000" dirty="0">
                <a:solidFill>
                  <a:srgbClr val="09885A"/>
                </a:solidFill>
                <a:latin typeface="Consolas" panose="020B0609020204030204" pitchFamily="49" charset="0"/>
              </a:rPr>
              <a:t>2</a:t>
            </a:r>
            <a:r>
              <a:rPr lang="fr-MA" sz="1000" dirty="0">
                <a:solidFill>
                  <a:srgbClr val="000000"/>
                </a:solidFill>
                <a:latin typeface="Consolas" panose="020B0609020204030204" pitchFamily="49" charset="0"/>
              </a:rPr>
              <a:t> :        </a:t>
            </a:r>
          </a:p>
          <a:p>
            <a:r>
              <a:rPr lang="fr-MA" sz="1000" dirty="0">
                <a:solidFill>
                  <a:srgbClr val="0000FF"/>
                </a:solidFill>
                <a:latin typeface="Consolas" panose="020B0609020204030204" pitchFamily="49" charset="0"/>
              </a:rPr>
              <a:t>	          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0</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800" dirty="0">
                <a:solidFill>
                  <a:srgbClr val="000000"/>
                </a:solidFill>
                <a:latin typeface="Consolas" panose="020B0609020204030204" pitchFamily="49" charset="0"/>
              </a:rPr>
              <a:t>printf(</a:t>
            </a:r>
            <a:r>
              <a:rPr lang="fr-MA" sz="800" dirty="0">
                <a:solidFill>
                  <a:srgbClr val="A31515"/>
                </a:solidFill>
                <a:latin typeface="Consolas" panose="020B0609020204030204" pitchFamily="49" charset="0"/>
              </a:rPr>
              <a:t>"correct !! Nbr de 'b' : %d ."</a:t>
            </a:r>
            <a:r>
              <a:rPr lang="fr-MA" sz="800" dirty="0">
                <a:solidFill>
                  <a:srgbClr val="000000"/>
                </a:solidFill>
                <a:latin typeface="Consolas" panose="020B0609020204030204" pitchFamily="49" charset="0"/>
              </a:rPr>
              <a:t>,</a:t>
            </a:r>
            <a:r>
              <a:rPr lang="fr-MA" sz="800" dirty="0" err="1">
                <a:solidFill>
                  <a:srgbClr val="000000"/>
                </a:solidFill>
                <a:latin typeface="Consolas" panose="020B0609020204030204" pitchFamily="49" charset="0"/>
              </a:rPr>
              <a:t>cptB</a:t>
            </a:r>
            <a:r>
              <a:rPr lang="fr-MA" sz="8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0</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else</a:t>
            </a:r>
            <a:r>
              <a:rPr lang="fr-MA" sz="1000" dirty="0">
                <a:solidFill>
                  <a:srgbClr val="000000"/>
                </a:solidFill>
                <a:latin typeface="Consolas" panose="020B0609020204030204" pitchFamily="49" charset="0"/>
              </a:rPr>
              <a:t> {printf(</a:t>
            </a:r>
            <a:r>
              <a:rPr lang="fr-MA" sz="1000" dirty="0">
                <a:solidFill>
                  <a:srgbClr val="A31515"/>
                </a:solidFill>
                <a:latin typeface="Consolas" panose="020B0609020204030204" pitchFamily="49" charset="0"/>
              </a:rPr>
              <a:t>"</a:t>
            </a:r>
            <a:r>
              <a:rPr lang="fr-MA" sz="1000" dirty="0" err="1">
                <a:solidFill>
                  <a:srgbClr val="A31515"/>
                </a:solidFill>
                <a:latin typeface="Consolas" panose="020B0609020204030204" pitchFamily="49" charset="0"/>
              </a:rPr>
              <a:t>error</a:t>
            </a:r>
            <a:r>
              <a:rPr lang="fr-MA" sz="1000" dirty="0">
                <a:solidFill>
                  <a:srgbClr val="A31515"/>
                </a:solidFill>
                <a:latin typeface="Consolas" panose="020B0609020204030204" pitchFamily="49" charset="0"/>
              </a:rPr>
              <a:t> !!"</a:t>
            </a:r>
            <a:r>
              <a:rPr lang="fr-MA" sz="1000" dirty="0">
                <a:solidFill>
                  <a:srgbClr val="000000"/>
                </a:solidFill>
                <a:latin typeface="Consolas" panose="020B0609020204030204" pitchFamily="49" charset="0"/>
              </a:rPr>
              <a:t>);</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break</a:t>
            </a:r>
            <a:r>
              <a:rPr lang="fr-MA" sz="10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a:t>
            </a:r>
          </a:p>
        </p:txBody>
      </p:sp>
      <p:sp>
        <p:nvSpPr>
          <p:cNvPr id="59" name="ZoneTexte 58">
            <a:extLst>
              <a:ext uri="{FF2B5EF4-FFF2-40B4-BE49-F238E27FC236}">
                <a16:creationId xmlns:a16="http://schemas.microsoft.com/office/drawing/2014/main" id="{1FDD937B-214F-4AC7-BA22-BC46DA101D40}"/>
              </a:ext>
            </a:extLst>
          </p:cNvPr>
          <p:cNvSpPr txBox="1"/>
          <p:nvPr/>
        </p:nvSpPr>
        <p:spPr>
          <a:xfrm>
            <a:off x="930736" y="5143834"/>
            <a:ext cx="601447" cy="261610"/>
          </a:xfrm>
          <a:prstGeom prst="rect">
            <a:avLst/>
          </a:prstGeom>
          <a:noFill/>
        </p:spPr>
        <p:txBody>
          <a:bodyPr wrap="none" rtlCol="0">
            <a:spAutoFit/>
          </a:bodyPr>
          <a:lstStyle/>
          <a:p>
            <a:r>
              <a:rPr lang="fr-FR" sz="1100" dirty="0" err="1"/>
              <a:t>debut</a:t>
            </a:r>
            <a:endParaRPr lang="fr-FR" sz="1100" dirty="0"/>
          </a:p>
        </p:txBody>
      </p:sp>
    </p:spTree>
    <p:extLst>
      <p:ext uri="{BB962C8B-B14F-4D97-AF65-F5344CB8AC3E}">
        <p14:creationId xmlns:p14="http://schemas.microsoft.com/office/powerpoint/2010/main" val="172218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10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25279" y="1737997"/>
            <a:ext cx="5614988" cy="1230313"/>
          </a:xfrm>
        </p:spPr>
        <p:txBody>
          <a:bodyPr/>
          <a:lstStyle/>
          <a:p>
            <a:r>
              <a:rPr lang="fr-FR" dirty="0"/>
              <a:t>Enoncé de l’exercice 10 :</a:t>
            </a:r>
          </a:p>
          <a:p>
            <a:pPr lvl="1"/>
            <a:r>
              <a:rPr lang="fr-FR" sz="1400" dirty="0"/>
              <a:t>Ecrire un programme qui implante un automate qui valide un commentaire à la C++ et affiche le contenu du commentaire. </a:t>
            </a:r>
            <a:endParaRPr lang="fr-FR" dirty="0"/>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0" y="3958790"/>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953037"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3215426"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Ellipse 6">
            <a:extLst>
              <a:ext uri="{FF2B5EF4-FFF2-40B4-BE49-F238E27FC236}">
                <a16:creationId xmlns:a16="http://schemas.microsoft.com/office/drawing/2014/main" id="{74173A79-3301-4256-B13B-0612A988B584}"/>
              </a:ext>
            </a:extLst>
          </p:cNvPr>
          <p:cNvSpPr/>
          <p:nvPr/>
        </p:nvSpPr>
        <p:spPr>
          <a:xfrm>
            <a:off x="4488288"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4564488" y="5507011"/>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cxnSp>
        <p:nvCxnSpPr>
          <p:cNvPr id="10" name="Connecteur droit avec flèche 9">
            <a:extLst>
              <a:ext uri="{FF2B5EF4-FFF2-40B4-BE49-F238E27FC236}">
                <a16:creationId xmlns:a16="http://schemas.microsoft.com/office/drawing/2014/main" id="{667E0508-0A03-4698-9E06-FBD48DB3812F}"/>
              </a:ext>
            </a:extLst>
          </p:cNvPr>
          <p:cNvCxnSpPr>
            <a:endCxn id="5" idx="2"/>
          </p:cNvCxnSpPr>
          <p:nvPr/>
        </p:nvCxnSpPr>
        <p:spPr>
          <a:xfrm>
            <a:off x="592427" y="5711658"/>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37F5F8C-499D-4B86-97C3-8E8CC136BEF4}"/>
              </a:ext>
            </a:extLst>
          </p:cNvPr>
          <p:cNvCxnSpPr>
            <a:cxnSpLocks/>
            <a:stCxn id="6" idx="6"/>
            <a:endCxn id="7" idx="2"/>
          </p:cNvCxnSpPr>
          <p:nvPr/>
        </p:nvCxnSpPr>
        <p:spPr>
          <a:xfrm>
            <a:off x="3782096" y="5711660"/>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1701923" y="5342326"/>
            <a:ext cx="285656" cy="369332"/>
          </a:xfrm>
          <a:prstGeom prst="rect">
            <a:avLst/>
          </a:prstGeom>
          <a:noFill/>
        </p:spPr>
        <p:txBody>
          <a:bodyPr wrap="none" rtlCol="0">
            <a:spAutoFit/>
          </a:bodyPr>
          <a:lstStyle/>
          <a:p>
            <a:r>
              <a:rPr lang="fr-FR" dirty="0"/>
              <a:t>/</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3557806" y="5371767"/>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3EAD453-C2C6-423B-92D4-48D050C74B8D}"/>
              </a:ext>
            </a:extLst>
          </p:cNvPr>
          <p:cNvSpPr txBox="1"/>
          <p:nvPr/>
        </p:nvSpPr>
        <p:spPr>
          <a:xfrm>
            <a:off x="3193482" y="4750513"/>
            <a:ext cx="1011254" cy="461665"/>
          </a:xfrm>
          <a:prstGeom prst="rect">
            <a:avLst/>
          </a:prstGeom>
          <a:noFill/>
        </p:spPr>
        <p:txBody>
          <a:bodyPr wrap="square" rtlCol="0">
            <a:spAutoFit/>
          </a:bodyPr>
          <a:lstStyle/>
          <a:p>
            <a:r>
              <a:rPr lang="fr-FR" sz="1200" dirty="0"/>
              <a:t>Autre que entrer </a:t>
            </a:r>
          </a:p>
        </p:txBody>
      </p:sp>
      <p:cxnSp>
        <p:nvCxnSpPr>
          <p:cNvPr id="51" name="Connecteur droit 50">
            <a:extLst>
              <a:ext uri="{FF2B5EF4-FFF2-40B4-BE49-F238E27FC236}">
                <a16:creationId xmlns:a16="http://schemas.microsoft.com/office/drawing/2014/main" id="{39F4414F-A642-4716-872F-030269F205D9}"/>
              </a:ext>
            </a:extLst>
          </p:cNvPr>
          <p:cNvCxnSpPr>
            <a:cxnSpLocks/>
          </p:cNvCxnSpPr>
          <p:nvPr/>
        </p:nvCxnSpPr>
        <p:spPr>
          <a:xfrm>
            <a:off x="5962921" y="2039034"/>
            <a:ext cx="0" cy="4168624"/>
          </a:xfrm>
          <a:prstGeom prst="line">
            <a:avLst/>
          </a:prstGeom>
        </p:spPr>
        <p:style>
          <a:lnRef idx="1">
            <a:schemeClr val="accent1"/>
          </a:lnRef>
          <a:fillRef idx="0">
            <a:schemeClr val="accent1"/>
          </a:fillRef>
          <a:effectRef idx="0">
            <a:schemeClr val="accent1"/>
          </a:effectRef>
          <a:fontRef idx="minor">
            <a:schemeClr val="tx1"/>
          </a:fontRef>
        </p:style>
      </p:cxn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014440" y="1855660"/>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Code Source correspondant à l’AFD :</a:t>
            </a:r>
          </a:p>
        </p:txBody>
      </p:sp>
      <p:sp>
        <p:nvSpPr>
          <p:cNvPr id="22" name="Ellipse 21">
            <a:extLst>
              <a:ext uri="{FF2B5EF4-FFF2-40B4-BE49-F238E27FC236}">
                <a16:creationId xmlns:a16="http://schemas.microsoft.com/office/drawing/2014/main" id="{E569A7AD-EC50-46B2-BCC2-35971A770D12}"/>
              </a:ext>
            </a:extLst>
          </p:cNvPr>
          <p:cNvSpPr/>
          <p:nvPr/>
        </p:nvSpPr>
        <p:spPr>
          <a:xfrm>
            <a:off x="2213020"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18" name="Connecteur droit avec flèche 17">
            <a:extLst>
              <a:ext uri="{FF2B5EF4-FFF2-40B4-BE49-F238E27FC236}">
                <a16:creationId xmlns:a16="http://schemas.microsoft.com/office/drawing/2014/main" id="{6A7ECB24-0E80-4763-94E6-FB64749B65A4}"/>
              </a:ext>
            </a:extLst>
          </p:cNvPr>
          <p:cNvCxnSpPr>
            <a:stCxn id="5" idx="6"/>
            <a:endCxn id="22" idx="2"/>
          </p:cNvCxnSpPr>
          <p:nvPr/>
        </p:nvCxnSpPr>
        <p:spPr>
          <a:xfrm>
            <a:off x="1519707" y="5711660"/>
            <a:ext cx="693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E0A33252-6D48-4639-80EC-5CEB12F6E9D5}"/>
              </a:ext>
            </a:extLst>
          </p:cNvPr>
          <p:cNvCxnSpPr>
            <a:stCxn id="22" idx="6"/>
            <a:endCxn id="6" idx="2"/>
          </p:cNvCxnSpPr>
          <p:nvPr/>
        </p:nvCxnSpPr>
        <p:spPr>
          <a:xfrm>
            <a:off x="2779690" y="5711660"/>
            <a:ext cx="435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52A0BBD-87EC-4A5E-9736-BAC168DC2BA0}"/>
              </a:ext>
            </a:extLst>
          </p:cNvPr>
          <p:cNvSpPr txBox="1"/>
          <p:nvPr/>
        </p:nvSpPr>
        <p:spPr>
          <a:xfrm>
            <a:off x="2846783" y="5342326"/>
            <a:ext cx="285656" cy="369332"/>
          </a:xfrm>
          <a:prstGeom prst="rect">
            <a:avLst/>
          </a:prstGeom>
          <a:noFill/>
        </p:spPr>
        <p:txBody>
          <a:bodyPr wrap="none" rtlCol="0">
            <a:spAutoFit/>
          </a:bodyPr>
          <a:lstStyle/>
          <a:p>
            <a:r>
              <a:rPr lang="fr-FR" dirty="0"/>
              <a:t>/</a:t>
            </a:r>
          </a:p>
        </p:txBody>
      </p:sp>
      <p:pic>
        <p:nvPicPr>
          <p:cNvPr id="1026" name="Picture 2" descr="U+21B2.svg">
            <a:hlinkClick r:id="rId2"/>
            <a:extLst>
              <a:ext uri="{FF2B5EF4-FFF2-40B4-BE49-F238E27FC236}">
                <a16:creationId xmlns:a16="http://schemas.microsoft.com/office/drawing/2014/main" id="{B064B442-99CD-429C-9C73-62F301309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402" y="4971038"/>
            <a:ext cx="1047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U+21B2.svg">
            <a:hlinkClick r:id="rId2"/>
            <a:extLst>
              <a:ext uri="{FF2B5EF4-FFF2-40B4-BE49-F238E27FC236}">
                <a16:creationId xmlns:a16="http://schemas.microsoft.com/office/drawing/2014/main" id="{32EFA171-4054-4FAE-8EC5-A331E1C9C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043" y="5451981"/>
            <a:ext cx="104775" cy="2000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7EEF227-D2AF-455D-BA4B-18B90E292285}"/>
              </a:ext>
            </a:extLst>
          </p:cNvPr>
          <p:cNvSpPr/>
          <p:nvPr/>
        </p:nvSpPr>
        <p:spPr>
          <a:xfrm>
            <a:off x="6255361" y="2177701"/>
            <a:ext cx="5894783" cy="4401205"/>
          </a:xfrm>
          <a:prstGeom prst="rect">
            <a:avLst/>
          </a:prstGeom>
        </p:spPr>
        <p:txBody>
          <a:bodyPr wrap="square">
            <a:spAutoFit/>
          </a:bodyPr>
          <a:lstStyle/>
          <a:p>
            <a:r>
              <a:rPr lang="fr-MA" sz="1050" dirty="0">
                <a:solidFill>
                  <a:srgbClr val="0000FF"/>
                </a:solidFill>
                <a:latin typeface="Consolas" panose="020B0609020204030204" pitchFamily="49" charset="0"/>
              </a:rPr>
              <a:t>int</a:t>
            </a:r>
            <a:r>
              <a:rPr lang="fr-MA" sz="1050" dirty="0">
                <a:solidFill>
                  <a:srgbClr val="000000"/>
                </a:solidFill>
                <a:latin typeface="Consolas" panose="020B0609020204030204" pitchFamily="49" charset="0"/>
              </a:rPr>
              <a:t> main( )</a:t>
            </a:r>
          </a:p>
          <a:p>
            <a:r>
              <a:rPr lang="fr-MA" sz="105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char</a:t>
            </a:r>
            <a:r>
              <a:rPr lang="fr-MA" sz="900" dirty="0">
                <a:solidFill>
                  <a:srgbClr val="000000"/>
                </a:solidFill>
                <a:latin typeface="Consolas" panose="020B0609020204030204" pitchFamily="49" charset="0"/>
              </a:rPr>
              <a:t> s[</a:t>
            </a:r>
            <a:r>
              <a:rPr lang="fr-MA" sz="900" dirty="0">
                <a:solidFill>
                  <a:srgbClr val="09885A"/>
                </a:solidFill>
                <a:latin typeface="Consolas" panose="020B0609020204030204" pitchFamily="49" charset="0"/>
              </a:rPr>
              <a:t>255</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i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fflush</a:t>
            </a:r>
            <a:r>
              <a:rPr lang="fr-MA" sz="900" dirty="0">
                <a:solidFill>
                  <a:srgbClr val="000000"/>
                </a:solidFill>
                <a:latin typeface="Consolas" panose="020B0609020204030204" pitchFamily="49" charset="0"/>
              </a:rPr>
              <a:t>(</a:t>
            </a:r>
            <a:r>
              <a:rPr lang="fr-MA" sz="900" dirty="0" err="1">
                <a:solidFill>
                  <a:srgbClr val="000000"/>
                </a:solidFill>
                <a:latin typeface="Consolas" panose="020B0609020204030204" pitchFamily="49" charset="0"/>
              </a:rPr>
              <a:t>stdin</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gets</a:t>
            </a:r>
            <a:r>
              <a:rPr lang="fr-MA" sz="900" dirty="0">
                <a:solidFill>
                  <a:srgbClr val="000000"/>
                </a:solidFill>
                <a:latin typeface="Consolas" panose="020B0609020204030204" pitchFamily="49" charset="0"/>
              </a:rPr>
              <a:t>(s); printf(</a:t>
            </a:r>
            <a:r>
              <a:rPr lang="fr-MA" sz="900" dirty="0">
                <a:solidFill>
                  <a:srgbClr val="A31515"/>
                </a:solidFill>
                <a:latin typeface="Consolas" panose="020B0609020204030204" pitchFamily="49" charset="0"/>
              </a:rPr>
              <a:t>"%s\</a:t>
            </a:r>
            <a:r>
              <a:rPr lang="fr-MA" sz="900" dirty="0" err="1">
                <a:solidFill>
                  <a:srgbClr val="A31515"/>
                </a:solidFill>
                <a:latin typeface="Consolas" panose="020B0609020204030204" pitchFamily="49" charset="0"/>
              </a:rPr>
              <a:t>n"</a:t>
            </a:r>
            <a:r>
              <a:rPr lang="fr-MA" sz="900" dirty="0" err="1">
                <a:solidFill>
                  <a:srgbClr val="000000"/>
                </a:solidFill>
                <a:latin typeface="Consolas" panose="020B0609020204030204" pitchFamily="49" charset="0"/>
              </a:rPr>
              <a:t>,s</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while</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r>
              <a:rPr lang="fr-MA" sz="10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1200" dirty="0">
                <a:solidFill>
                  <a:srgbClr val="000000"/>
                </a:solidFill>
                <a:latin typeface="Consolas" panose="020B0609020204030204" pitchFamily="49" charset="0"/>
              </a:rPr>
              <a:t>}</a:t>
            </a:r>
          </a:p>
        </p:txBody>
      </p:sp>
      <p:sp>
        <p:nvSpPr>
          <p:cNvPr id="28" name="Rectangle 27">
            <a:extLst>
              <a:ext uri="{FF2B5EF4-FFF2-40B4-BE49-F238E27FC236}">
                <a16:creationId xmlns:a16="http://schemas.microsoft.com/office/drawing/2014/main" id="{8234DF83-7B9C-4DC6-8984-E84908CF39E2}"/>
              </a:ext>
            </a:extLst>
          </p:cNvPr>
          <p:cNvSpPr/>
          <p:nvPr/>
        </p:nvSpPr>
        <p:spPr>
          <a:xfrm>
            <a:off x="6759615" y="3158573"/>
            <a:ext cx="4188506" cy="2723823"/>
          </a:xfrm>
          <a:prstGeom prst="rect">
            <a:avLst/>
          </a:prstGeom>
        </p:spPr>
        <p:txBody>
          <a:bodyPr wrap="square">
            <a:spAutoFit/>
          </a:bodyPr>
          <a:lstStyle/>
          <a:p>
            <a:r>
              <a:rPr lang="fr-MA" sz="900" dirty="0">
                <a:solidFill>
                  <a:srgbClr val="0000FF"/>
                </a:solidFill>
                <a:latin typeface="Consolas" panose="020B0609020204030204" pitchFamily="49" charset="0"/>
              </a:rPr>
              <a:t>switch</a:t>
            </a:r>
            <a:r>
              <a:rPr lang="fr-MA" sz="900" dirty="0">
                <a:solidFill>
                  <a:srgbClr val="000000"/>
                </a:solidFill>
                <a:latin typeface="Consolas" panose="020B0609020204030204" pitchFamily="49" charset="0"/>
              </a:rPr>
              <a:t>(</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a:t>
            </a:r>
          </a:p>
          <a:p>
            <a:r>
              <a:rPr lang="fr-MA" sz="900" dirty="0">
                <a:solidFill>
                  <a:srgbClr val="0000FF"/>
                </a:solidFill>
                <a:latin typeface="Consolas" panose="020B0609020204030204" pitchFamily="49" charset="0"/>
              </a:rPr>
              <a:t>   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if</a:t>
            </a:r>
            <a:r>
              <a:rPr lang="fr-MA" sz="900" dirty="0">
                <a:solidFill>
                  <a:srgbClr val="000000"/>
                </a:solidFill>
                <a:latin typeface="Consolas" panose="020B0609020204030204" pitchFamily="49" charset="0"/>
              </a:rPr>
              <a:t>( s[i] == </a:t>
            </a:r>
            <a:r>
              <a:rPr lang="fr-MA" sz="900" dirty="0">
                <a:solidFill>
                  <a:srgbClr val="A31515"/>
                </a:solidFill>
                <a:latin typeface="Consolas" panose="020B0609020204030204" pitchFamily="49" charset="0"/>
              </a:rPr>
              <a: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 i++;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else</a:t>
            </a:r>
            <a:r>
              <a:rPr lang="fr-MA" sz="900" dirty="0">
                <a:solidFill>
                  <a:srgbClr val="000000"/>
                </a:solidFill>
                <a:latin typeface="Consolas" panose="020B0609020204030204" pitchFamily="49" charset="0"/>
              </a:rPr>
              <a:t> {printf(</a:t>
            </a:r>
            <a:r>
              <a:rPr lang="fr-MA" sz="900" dirty="0">
                <a:solidFill>
                  <a:srgbClr val="A31515"/>
                </a:solidFill>
                <a:latin typeface="Consolas" panose="020B0609020204030204" pitchFamily="49" charset="0"/>
              </a:rPr>
              <a:t>"</a:t>
            </a:r>
            <a:r>
              <a:rPr lang="fr-MA" sz="900" dirty="0" err="1">
                <a:solidFill>
                  <a:srgbClr val="A31515"/>
                </a:solidFill>
                <a:latin typeface="Consolas" panose="020B0609020204030204" pitchFamily="49" charset="0"/>
              </a:rPr>
              <a:t>error</a:t>
            </a:r>
            <a:r>
              <a:rPr lang="fr-MA" sz="900" dirty="0">
                <a:solidFill>
                  <a:srgbClr val="A31515"/>
                </a:solidFill>
                <a:latin typeface="Consolas" panose="020B0609020204030204" pitchFamily="49" charset="0"/>
              </a:rPr>
              <a:t> !!"</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break</a:t>
            </a:r>
            <a:r>
              <a:rPr lang="fr-MA" sz="900" dirty="0">
                <a:solidFill>
                  <a:srgbClr val="000000"/>
                </a:solidFill>
                <a:latin typeface="Consolas" panose="020B0609020204030204" pitchFamily="49" charset="0"/>
              </a:rPr>
              <a:t>;</a:t>
            </a:r>
          </a:p>
          <a:p>
            <a:r>
              <a:rPr lang="fr-MA" sz="900" dirty="0">
                <a:solidFill>
                  <a:srgbClr val="0000FF"/>
                </a:solidFill>
                <a:latin typeface="Consolas" panose="020B0609020204030204" pitchFamily="49" charset="0"/>
              </a:rPr>
              <a:t>   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if</a:t>
            </a:r>
            <a:r>
              <a:rPr lang="fr-MA" sz="900" dirty="0">
                <a:solidFill>
                  <a:srgbClr val="000000"/>
                </a:solidFill>
                <a:latin typeface="Consolas" panose="020B0609020204030204" pitchFamily="49" charset="0"/>
              </a:rPr>
              <a:t>(s[i] == </a:t>
            </a:r>
            <a:r>
              <a:rPr lang="fr-MA" sz="900" dirty="0">
                <a:solidFill>
                  <a:srgbClr val="A31515"/>
                </a:solidFill>
                <a:latin typeface="Consolas" panose="020B0609020204030204" pitchFamily="49" charset="0"/>
              </a:rPr>
              <a:t>'/'</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2</a:t>
            </a:r>
            <a:r>
              <a:rPr lang="fr-MA" sz="900" dirty="0">
                <a:solidFill>
                  <a:srgbClr val="000000"/>
                </a:solidFill>
                <a:latin typeface="Consolas" panose="020B0609020204030204" pitchFamily="49" charset="0"/>
              </a:rPr>
              <a:t>; i++;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else</a:t>
            </a:r>
            <a:r>
              <a:rPr lang="fr-MA" sz="900" dirty="0">
                <a:solidFill>
                  <a:srgbClr val="000000"/>
                </a:solidFill>
                <a:latin typeface="Consolas" panose="020B0609020204030204" pitchFamily="49" charset="0"/>
              </a:rPr>
              <a:t> {printf(</a:t>
            </a:r>
            <a:r>
              <a:rPr lang="fr-MA" sz="900" dirty="0">
                <a:solidFill>
                  <a:srgbClr val="A31515"/>
                </a:solidFill>
                <a:latin typeface="Consolas" panose="020B0609020204030204" pitchFamily="49" charset="0"/>
              </a:rPr>
              <a:t>"</a:t>
            </a:r>
            <a:r>
              <a:rPr lang="fr-MA" sz="900" dirty="0" err="1">
                <a:solidFill>
                  <a:srgbClr val="A31515"/>
                </a:solidFill>
                <a:latin typeface="Consolas" panose="020B0609020204030204" pitchFamily="49" charset="0"/>
              </a:rPr>
              <a:t>error</a:t>
            </a:r>
            <a:r>
              <a:rPr lang="fr-MA" sz="900" dirty="0">
                <a:solidFill>
                  <a:srgbClr val="A31515"/>
                </a:solidFill>
                <a:latin typeface="Consolas" panose="020B0609020204030204" pitchFamily="49" charset="0"/>
              </a:rPr>
              <a:t> !!"</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break</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2</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if</a:t>
            </a:r>
            <a:r>
              <a:rPr lang="fr-MA" sz="900" dirty="0">
                <a:solidFill>
                  <a:srgbClr val="000000"/>
                </a:solidFill>
                <a:latin typeface="Consolas" panose="020B0609020204030204" pitchFamily="49" charset="0"/>
              </a:rPr>
              <a:t>(s[i] == </a:t>
            </a:r>
            <a:r>
              <a:rPr lang="fr-MA" sz="900" dirty="0">
                <a:solidFill>
                  <a:srgbClr val="A31515"/>
                </a:solidFill>
                <a:latin typeface="Consolas" panose="020B0609020204030204" pitchFamily="49" charset="0"/>
              </a:rPr>
              <a:t>'\0'</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3</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else</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2</a:t>
            </a:r>
            <a:r>
              <a:rPr lang="fr-MA" sz="900" dirty="0">
                <a:solidFill>
                  <a:srgbClr val="000000"/>
                </a:solidFill>
                <a:latin typeface="Consolas" panose="020B0609020204030204" pitchFamily="49" charset="0"/>
              </a:rPr>
              <a:t>; i++; }</a:t>
            </a:r>
          </a:p>
          <a:p>
            <a:r>
              <a:rPr lang="fr-MA" sz="900" dirty="0">
                <a:solidFill>
                  <a:srgbClr val="0000FF"/>
                </a:solidFill>
                <a:latin typeface="Consolas" panose="020B0609020204030204" pitchFamily="49" charset="0"/>
              </a:rPr>
              <a:t>            break</a:t>
            </a:r>
            <a:r>
              <a:rPr lang="fr-MA" sz="900" dirty="0">
                <a:solidFill>
                  <a:srgbClr val="000000"/>
                </a:solidFill>
                <a:latin typeface="Consolas" panose="020B0609020204030204" pitchFamily="49" charset="0"/>
              </a:rPr>
              <a:t>;</a:t>
            </a:r>
          </a:p>
          <a:p>
            <a:r>
              <a:rPr lang="fr-MA" sz="900" dirty="0">
                <a:solidFill>
                  <a:srgbClr val="0000FF"/>
                </a:solidFill>
                <a:latin typeface="Consolas" panose="020B0609020204030204" pitchFamily="49" charset="0"/>
              </a:rPr>
              <a:t>   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3</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if</a:t>
            </a:r>
            <a:r>
              <a:rPr lang="fr-MA" sz="900" dirty="0">
                <a:solidFill>
                  <a:srgbClr val="000000"/>
                </a:solidFill>
                <a:latin typeface="Consolas" panose="020B0609020204030204" pitchFamily="49" charset="0"/>
              </a:rPr>
              <a:t>(s[i] == </a:t>
            </a:r>
            <a:r>
              <a:rPr lang="fr-MA" sz="900" dirty="0">
                <a:solidFill>
                  <a:srgbClr val="A31515"/>
                </a:solidFill>
                <a:latin typeface="Consolas" panose="020B0609020204030204" pitchFamily="49" charset="0"/>
              </a:rPr>
              <a:t>'\0’</a:t>
            </a:r>
            <a:r>
              <a:rPr lang="fr-MA" sz="900" dirty="0">
                <a:solidFill>
                  <a:srgbClr val="000000"/>
                </a:solidFill>
                <a:latin typeface="Consolas" panose="020B0609020204030204" pitchFamily="49" charset="0"/>
              </a:rPr>
              <a:t> ) </a:t>
            </a:r>
          </a:p>
          <a:p>
            <a:r>
              <a:rPr lang="fr-MA" sz="900" dirty="0">
                <a:solidFill>
                  <a:srgbClr val="000000"/>
                </a:solidFill>
                <a:latin typeface="Consolas" panose="020B0609020204030204" pitchFamily="49" charset="0"/>
              </a:rPr>
              <a:t>             { </a:t>
            </a:r>
            <a:r>
              <a:rPr lang="fr-MA" sz="800" dirty="0">
                <a:solidFill>
                  <a:srgbClr val="000000"/>
                </a:solidFill>
                <a:latin typeface="Consolas" panose="020B0609020204030204" pitchFamily="49" charset="0"/>
              </a:rPr>
              <a:t>printf(</a:t>
            </a:r>
            <a:r>
              <a:rPr lang="fr-MA" sz="800" dirty="0">
                <a:solidFill>
                  <a:srgbClr val="A31515"/>
                </a:solidFill>
                <a:latin typeface="Consolas" panose="020B0609020204030204" pitchFamily="49" charset="0"/>
              </a:rPr>
              <a:t>"correct !! Contenu : %s"</a:t>
            </a:r>
            <a:r>
              <a:rPr lang="fr-MA" sz="800" dirty="0">
                <a:solidFill>
                  <a:srgbClr val="000000"/>
                </a:solidFill>
                <a:latin typeface="Consolas" panose="020B0609020204030204" pitchFamily="49" charset="0"/>
              </a:rPr>
              <a:t>,s+</a:t>
            </a:r>
            <a:r>
              <a:rPr lang="fr-MA" sz="800" dirty="0">
                <a:solidFill>
                  <a:srgbClr val="09885A"/>
                </a:solidFill>
                <a:latin typeface="Consolas" panose="020B0609020204030204" pitchFamily="49" charset="0"/>
              </a:rPr>
              <a:t>2</a:t>
            </a:r>
            <a:r>
              <a:rPr lang="fr-MA" sz="8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break</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a:t>
            </a:r>
          </a:p>
        </p:txBody>
      </p:sp>
      <p:sp>
        <p:nvSpPr>
          <p:cNvPr id="56" name="Espace réservé du contenu 2">
            <a:extLst>
              <a:ext uri="{FF2B5EF4-FFF2-40B4-BE49-F238E27FC236}">
                <a16:creationId xmlns:a16="http://schemas.microsoft.com/office/drawing/2014/main" id="{E4C34F43-1152-4CC8-9EFB-9358F3D6019D}"/>
              </a:ext>
            </a:extLst>
          </p:cNvPr>
          <p:cNvSpPr txBox="1">
            <a:spLocks/>
          </p:cNvSpPr>
          <p:nvPr/>
        </p:nvSpPr>
        <p:spPr>
          <a:xfrm>
            <a:off x="41856" y="3010076"/>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Expression Régulière :</a:t>
            </a:r>
          </a:p>
        </p:txBody>
      </p: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8CFFB549-C14E-4FA7-B11E-C2702AB8AE27}"/>
                  </a:ext>
                </a:extLst>
              </p:cNvPr>
              <p:cNvSpPr txBox="1"/>
              <p:nvPr/>
            </p:nvSpPr>
            <p:spPr>
              <a:xfrm>
                <a:off x="1985318" y="3569567"/>
                <a:ext cx="1735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m:t>
                      </m:r>
                      <m:r>
                        <a:rPr lang="fr-FR" b="0" i="1" dirty="0" smtClean="0">
                          <a:latin typeface="Cambria Math" panose="02040503050406030204" pitchFamily="18" charset="0"/>
                        </a:rPr>
                        <m:t>(</m:t>
                      </m:r>
                      <m:r>
                        <a:rPr lang="fr-FR" i="1" dirty="0" err="1" smtClean="0">
                          <a:latin typeface="Cambria Math" panose="02040503050406030204" pitchFamily="18" charset="0"/>
                        </a:rPr>
                        <m:t>𝑐𝑎𝑟𝑎𝑡</m:t>
                      </m:r>
                      <m:r>
                        <a:rPr lang="fr-FR" i="1" dirty="0" err="1" smtClean="0">
                          <a:latin typeface="Cambria Math" panose="02040503050406030204" pitchFamily="18" charset="0"/>
                        </a:rPr>
                        <m:t>è</m:t>
                      </m:r>
                      <m:r>
                        <a:rPr lang="fr-FR" i="1" dirty="0" err="1" smtClean="0">
                          <a:latin typeface="Cambria Math" panose="02040503050406030204" pitchFamily="18" charset="0"/>
                        </a:rPr>
                        <m:t>𝑟𝑒</m:t>
                      </m:r>
                      <m:r>
                        <a:rPr lang="fr-FR" i="1" dirty="0" smtClean="0">
                          <a:latin typeface="Cambria Math" panose="02040503050406030204" pitchFamily="18" charset="0"/>
                        </a:rPr>
                        <m:t>∗</m:t>
                      </m:r>
                      <m:r>
                        <a:rPr lang="fr-FR" b="0" i="1" dirty="0" smtClean="0">
                          <a:latin typeface="Cambria Math" panose="02040503050406030204" pitchFamily="18" charset="0"/>
                        </a:rPr>
                        <m:t>)</m:t>
                      </m:r>
                    </m:oMath>
                  </m:oMathPara>
                </a14:m>
                <a:endParaRPr lang="fr-FR" dirty="0"/>
              </a:p>
            </p:txBody>
          </p:sp>
        </mc:Choice>
        <mc:Fallback xmlns="">
          <p:sp>
            <p:nvSpPr>
              <p:cNvPr id="54" name="ZoneTexte 53">
                <a:extLst>
                  <a:ext uri="{FF2B5EF4-FFF2-40B4-BE49-F238E27FC236}">
                    <a16:creationId xmlns:a16="http://schemas.microsoft.com/office/drawing/2014/main" id="{8CFFB549-C14E-4FA7-B11E-C2702AB8AE27}"/>
                  </a:ext>
                </a:extLst>
              </p:cNvPr>
              <p:cNvSpPr txBox="1">
                <a:spLocks noRot="1" noChangeAspect="1" noMove="1" noResize="1" noEditPoints="1" noAdjustHandles="1" noChangeArrowheads="1" noChangeShapeType="1" noTextEdit="1"/>
              </p:cNvSpPr>
              <p:nvPr/>
            </p:nvSpPr>
            <p:spPr>
              <a:xfrm>
                <a:off x="1985318" y="3569567"/>
                <a:ext cx="1735027" cy="369332"/>
              </a:xfrm>
              <a:prstGeom prst="rect">
                <a:avLst/>
              </a:prstGeom>
              <a:blipFill>
                <a:blip r:embed="rId4"/>
                <a:stretch>
                  <a:fillRect b="-13333"/>
                </a:stretch>
              </a:blipFill>
            </p:spPr>
            <p:txBody>
              <a:bodyPr/>
              <a:lstStyle/>
              <a:p>
                <a:r>
                  <a:rPr lang="fr-FR">
                    <a:noFill/>
                  </a:rPr>
                  <a:t> </a:t>
                </a:r>
              </a:p>
            </p:txBody>
          </p:sp>
        </mc:Fallback>
      </mc:AlternateContent>
      <p:pic>
        <p:nvPicPr>
          <p:cNvPr id="58" name="Picture 2" descr="U+21B2.svg">
            <a:hlinkClick r:id="rId2"/>
            <a:extLst>
              <a:ext uri="{FF2B5EF4-FFF2-40B4-BE49-F238E27FC236}">
                <a16:creationId xmlns:a16="http://schemas.microsoft.com/office/drawing/2014/main" id="{151CC457-6CA7-4D05-9EA5-ED5540E58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213" y="3708412"/>
            <a:ext cx="104775" cy="200025"/>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7EEC68B0-E9CE-4342-8F84-4967145EA81F}"/>
              </a:ext>
            </a:extLst>
          </p:cNvPr>
          <p:cNvSpPr txBox="1"/>
          <p:nvPr/>
        </p:nvSpPr>
        <p:spPr>
          <a:xfrm>
            <a:off x="318043" y="5456987"/>
            <a:ext cx="601447" cy="261610"/>
          </a:xfrm>
          <a:prstGeom prst="rect">
            <a:avLst/>
          </a:prstGeom>
          <a:noFill/>
        </p:spPr>
        <p:txBody>
          <a:bodyPr wrap="none" rtlCol="0">
            <a:spAutoFit/>
          </a:bodyPr>
          <a:lstStyle/>
          <a:p>
            <a:r>
              <a:rPr lang="fr-FR" sz="1100" dirty="0" err="1"/>
              <a:t>debut</a:t>
            </a:r>
            <a:endParaRPr lang="fr-FR" sz="1100" dirty="0"/>
          </a:p>
        </p:txBody>
      </p:sp>
    </p:spTree>
    <p:extLst>
      <p:ext uri="{BB962C8B-B14F-4D97-AF65-F5344CB8AC3E}">
        <p14:creationId xmlns:p14="http://schemas.microsoft.com/office/powerpoint/2010/main" val="127947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11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0" y="1774825"/>
            <a:ext cx="5614988" cy="1373188"/>
          </a:xfrm>
        </p:spPr>
        <p:txBody>
          <a:bodyPr>
            <a:normAutofit lnSpcReduction="10000"/>
          </a:bodyPr>
          <a:lstStyle/>
          <a:p>
            <a:r>
              <a:rPr lang="fr-FR" dirty="0"/>
              <a:t>Enoncé de l’exercice 11 :</a:t>
            </a:r>
          </a:p>
          <a:p>
            <a:pPr lvl="1"/>
            <a:r>
              <a:rPr lang="fr-FR" sz="1400" dirty="0"/>
              <a:t>Ecrire un programme qui implante un automate qui valide un commentaire à la C et affiche le contenu du commentaire. </a:t>
            </a:r>
          </a:p>
          <a:p>
            <a:pPr lvl="2"/>
            <a:r>
              <a:rPr lang="fr-FR" sz="1200" dirty="0"/>
              <a:t>exemple : /* un commentaire*/</a:t>
            </a:r>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13479" y="4501269"/>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426709" indent="-426709" defTabSz="457200">
              <a:spcBef>
                <a:spcPts val="933"/>
              </a:spcBef>
              <a:spcAft>
                <a:spcPts val="600"/>
              </a:spcAft>
              <a:buClr>
                <a:schemeClr val="accent2"/>
              </a:buClr>
              <a:buSzPct val="60000"/>
              <a:buFont typeface="Wingdings"/>
              <a:buChar char=""/>
              <a:defRPr sz="24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sz="2000"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621879" y="555784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2884268" y="555784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Ellipse 6">
            <a:extLst>
              <a:ext uri="{FF2B5EF4-FFF2-40B4-BE49-F238E27FC236}">
                <a16:creationId xmlns:a16="http://schemas.microsoft.com/office/drawing/2014/main" id="{74173A79-3301-4256-B13B-0612A988B584}"/>
              </a:ext>
            </a:extLst>
          </p:cNvPr>
          <p:cNvSpPr/>
          <p:nvPr/>
        </p:nvSpPr>
        <p:spPr>
          <a:xfrm>
            <a:off x="4826831" y="5557839"/>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4903031" y="5634038"/>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cxnSp>
        <p:nvCxnSpPr>
          <p:cNvPr id="10" name="Connecteur droit avec flèche 9">
            <a:extLst>
              <a:ext uri="{FF2B5EF4-FFF2-40B4-BE49-F238E27FC236}">
                <a16:creationId xmlns:a16="http://schemas.microsoft.com/office/drawing/2014/main" id="{667E0508-0A03-4698-9E06-FBD48DB3812F}"/>
              </a:ext>
            </a:extLst>
          </p:cNvPr>
          <p:cNvCxnSpPr>
            <a:endCxn id="5" idx="2"/>
          </p:cNvCxnSpPr>
          <p:nvPr/>
        </p:nvCxnSpPr>
        <p:spPr>
          <a:xfrm>
            <a:off x="261269" y="5838687"/>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1370765" y="5469355"/>
            <a:ext cx="285656" cy="369332"/>
          </a:xfrm>
          <a:prstGeom prst="rect">
            <a:avLst/>
          </a:prstGeom>
          <a:noFill/>
        </p:spPr>
        <p:txBody>
          <a:bodyPr wrap="none" rtlCol="0">
            <a:spAutoFit/>
          </a:bodyPr>
          <a:lstStyle/>
          <a:p>
            <a:r>
              <a:rPr lang="fr-FR" dirty="0"/>
              <a:t>/</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3226648" y="5498796"/>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39F4414F-A642-4716-872F-030269F205D9}"/>
              </a:ext>
            </a:extLst>
          </p:cNvPr>
          <p:cNvCxnSpPr>
            <a:cxnSpLocks/>
          </p:cNvCxnSpPr>
          <p:nvPr/>
        </p:nvCxnSpPr>
        <p:spPr>
          <a:xfrm flipH="1">
            <a:off x="5859345" y="1775042"/>
            <a:ext cx="16110" cy="4659963"/>
          </a:xfrm>
          <a:prstGeom prst="line">
            <a:avLst/>
          </a:prstGeom>
        </p:spPr>
        <p:style>
          <a:lnRef idx="1">
            <a:schemeClr val="accent1"/>
          </a:lnRef>
          <a:fillRef idx="0">
            <a:schemeClr val="accent1"/>
          </a:fillRef>
          <a:effectRef idx="0">
            <a:schemeClr val="accent1"/>
          </a:effectRef>
          <a:fontRef idx="minor">
            <a:schemeClr val="tx1"/>
          </a:fontRef>
        </p:style>
      </p:cxn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105695" y="1753561"/>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426709" indent="-426709" defTabSz="457200">
              <a:spcBef>
                <a:spcPts val="933"/>
              </a:spcBef>
              <a:spcAft>
                <a:spcPts val="600"/>
              </a:spcAft>
              <a:buClr>
                <a:schemeClr val="accent2"/>
              </a:buClr>
              <a:buSzPct val="60000"/>
              <a:buFont typeface="Wingdings"/>
              <a:buChar char=""/>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Code Source correspondant à l’AFD :</a:t>
            </a:r>
          </a:p>
        </p:txBody>
      </p:sp>
      <p:sp>
        <p:nvSpPr>
          <p:cNvPr id="22" name="Ellipse 21">
            <a:extLst>
              <a:ext uri="{FF2B5EF4-FFF2-40B4-BE49-F238E27FC236}">
                <a16:creationId xmlns:a16="http://schemas.microsoft.com/office/drawing/2014/main" id="{E569A7AD-EC50-46B2-BCC2-35971A770D12}"/>
              </a:ext>
            </a:extLst>
          </p:cNvPr>
          <p:cNvSpPr/>
          <p:nvPr/>
        </p:nvSpPr>
        <p:spPr>
          <a:xfrm>
            <a:off x="1881862" y="555784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18" name="Connecteur droit avec flèche 17">
            <a:extLst>
              <a:ext uri="{FF2B5EF4-FFF2-40B4-BE49-F238E27FC236}">
                <a16:creationId xmlns:a16="http://schemas.microsoft.com/office/drawing/2014/main" id="{6A7ECB24-0E80-4763-94E6-FB64749B65A4}"/>
              </a:ext>
            </a:extLst>
          </p:cNvPr>
          <p:cNvCxnSpPr>
            <a:stCxn id="5" idx="6"/>
            <a:endCxn id="22" idx="2"/>
          </p:cNvCxnSpPr>
          <p:nvPr/>
        </p:nvCxnSpPr>
        <p:spPr>
          <a:xfrm>
            <a:off x="1188549" y="5838689"/>
            <a:ext cx="693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52A0BBD-87EC-4A5E-9736-BAC168DC2BA0}"/>
              </a:ext>
            </a:extLst>
          </p:cNvPr>
          <p:cNvSpPr txBox="1"/>
          <p:nvPr/>
        </p:nvSpPr>
        <p:spPr>
          <a:xfrm>
            <a:off x="2515625" y="5469355"/>
            <a:ext cx="282450" cy="369332"/>
          </a:xfrm>
          <a:prstGeom prst="rect">
            <a:avLst/>
          </a:prstGeom>
          <a:noFill/>
        </p:spPr>
        <p:txBody>
          <a:bodyPr wrap="none" rtlCol="0">
            <a:spAutoFit/>
          </a:bodyPr>
          <a:lstStyle/>
          <a:p>
            <a:r>
              <a:rPr lang="fr-FR" dirty="0"/>
              <a:t>*</a:t>
            </a:r>
          </a:p>
        </p:txBody>
      </p:sp>
      <p:sp>
        <p:nvSpPr>
          <p:cNvPr id="56" name="Espace réservé du contenu 2">
            <a:extLst>
              <a:ext uri="{FF2B5EF4-FFF2-40B4-BE49-F238E27FC236}">
                <a16:creationId xmlns:a16="http://schemas.microsoft.com/office/drawing/2014/main" id="{E4C34F43-1152-4CC8-9EFB-9358F3D6019D}"/>
              </a:ext>
            </a:extLst>
          </p:cNvPr>
          <p:cNvSpPr txBox="1">
            <a:spLocks/>
          </p:cNvSpPr>
          <p:nvPr/>
        </p:nvSpPr>
        <p:spPr>
          <a:xfrm>
            <a:off x="-688" y="3342240"/>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426709" indent="-426709" defTabSz="457200">
              <a:spcBef>
                <a:spcPts val="933"/>
              </a:spcBef>
              <a:spcAft>
                <a:spcPts val="600"/>
              </a:spcAft>
              <a:buClr>
                <a:schemeClr val="accent2"/>
              </a:buClr>
              <a:buSzPct val="60000"/>
              <a:buFont typeface="Wingdings"/>
              <a:buChar char=""/>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Expression Régulière :</a:t>
            </a:r>
          </a:p>
        </p:txBody>
      </p: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8CFFB549-C14E-4FA7-B11E-C2702AB8AE27}"/>
                  </a:ext>
                </a:extLst>
              </p:cNvPr>
              <p:cNvSpPr txBox="1"/>
              <p:nvPr/>
            </p:nvSpPr>
            <p:spPr>
              <a:xfrm>
                <a:off x="1693496" y="4041623"/>
                <a:ext cx="24393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fr-FR" b="0" i="1" dirty="0" smtClean="0">
                              <a:latin typeface="Cambria Math" panose="02040503050406030204" pitchFamily="18" charset="0"/>
                            </a:rPr>
                          </m:ctrlPr>
                        </m:sSupPr>
                        <m:e>
                          <m:r>
                            <a:rPr lang="fr-FR" i="1" dirty="0" smtClean="0">
                              <a:latin typeface="Cambria Math" panose="02040503050406030204" pitchFamily="18" charset="0"/>
                            </a:rPr>
                            <m:t>/</m:t>
                          </m:r>
                        </m:e>
                        <m:sup>
                          <m:r>
                            <a:rPr lang="fr-FR" b="0" i="1" dirty="0" smtClean="0">
                              <a:latin typeface="Cambria Math" panose="02040503050406030204" pitchFamily="18" charset="0"/>
                            </a:rPr>
                            <m:t>′</m:t>
                          </m:r>
                        </m:sup>
                      </m:sSup>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rPr>
                            <m:t>∗</m:t>
                          </m:r>
                        </m:e>
                        <m:sup>
                          <m:r>
                            <a:rPr lang="fr-FR" b="0" i="1" dirty="0" smtClean="0">
                              <a:latin typeface="Cambria Math" panose="02040503050406030204" pitchFamily="18" charset="0"/>
                            </a:rPr>
                            <m:t>′</m:t>
                          </m:r>
                        </m:sup>
                      </m:sSup>
                      <m:r>
                        <a:rPr lang="fr-FR" b="0" i="1" dirty="0" smtClean="0">
                          <a:latin typeface="Cambria Math" panose="02040503050406030204" pitchFamily="18" charset="0"/>
                        </a:rPr>
                        <m:t> </m:t>
                      </m:r>
                      <m:d>
                        <m:dPr>
                          <m:ctrlPr>
                            <a:rPr lang="fr-FR" b="0" i="1" dirty="0" smtClean="0">
                              <a:latin typeface="Cambria Math" panose="02040503050406030204" pitchFamily="18" charset="0"/>
                            </a:rPr>
                          </m:ctrlPr>
                        </m:dPr>
                        <m:e>
                          <m:r>
                            <a:rPr lang="fr-FR" i="1" dirty="0" err="1" smtClean="0">
                              <a:latin typeface="Cambria Math" panose="02040503050406030204" pitchFamily="18" charset="0"/>
                            </a:rPr>
                            <m:t>𝑐𝑎𝑟𝑎𝑡</m:t>
                          </m:r>
                          <m:r>
                            <a:rPr lang="fr-FR" i="1" dirty="0" err="1" smtClean="0">
                              <a:latin typeface="Cambria Math" panose="02040503050406030204" pitchFamily="18" charset="0"/>
                            </a:rPr>
                            <m:t>è</m:t>
                          </m:r>
                          <m:r>
                            <a:rPr lang="fr-FR" i="1" dirty="0" err="1" smtClean="0">
                              <a:latin typeface="Cambria Math" panose="02040503050406030204" pitchFamily="18" charset="0"/>
                            </a:rPr>
                            <m:t>𝑟𝑒</m:t>
                          </m:r>
                          <m:r>
                            <a:rPr lang="fr-FR" i="1" dirty="0" smtClean="0">
                              <a:latin typeface="Cambria Math" panose="02040503050406030204" pitchFamily="18" charset="0"/>
                            </a:rPr>
                            <m:t>∗</m:t>
                          </m:r>
                        </m:e>
                      </m:d>
                      <m:sSup>
                        <m:sSupPr>
                          <m:ctrlPr>
                            <a:rPr lang="fr-FR" i="1" dirty="0">
                              <a:latin typeface="Cambria Math" panose="02040503050406030204" pitchFamily="18" charset="0"/>
                            </a:rPr>
                          </m:ctrlPr>
                        </m:sSupPr>
                        <m:e>
                          <m:r>
                            <a:rPr lang="fr-FR" b="0" i="1" dirty="0" smtClean="0">
                              <a:latin typeface="Cambria Math" panose="02040503050406030204" pitchFamily="18" charset="0"/>
                            </a:rPr>
                            <m:t> </m:t>
                          </m:r>
                        </m:e>
                        <m:sup>
                          <m:r>
                            <a:rPr lang="fr-FR" i="1" dirty="0">
                              <a:latin typeface="Cambria Math" panose="02040503050406030204" pitchFamily="18" charset="0"/>
                            </a:rPr>
                            <m:t>′</m:t>
                          </m:r>
                        </m:sup>
                      </m:sSup>
                      <m:sSup>
                        <m:sSupPr>
                          <m:ctrlPr>
                            <a:rPr lang="fr-FR" i="1" dirty="0">
                              <a:latin typeface="Cambria Math" panose="02040503050406030204" pitchFamily="18" charset="0"/>
                            </a:rPr>
                          </m:ctrlPr>
                        </m:sSupPr>
                        <m:e>
                          <m:r>
                            <a:rPr lang="fr-FR" i="1" dirty="0">
                              <a:latin typeface="Cambria Math" panose="02040503050406030204" pitchFamily="18" charset="0"/>
                            </a:rPr>
                            <m:t>∗</m:t>
                          </m:r>
                        </m:e>
                        <m:sup>
                          <m:r>
                            <a:rPr lang="fr-FR" i="1" dirty="0">
                              <a:latin typeface="Cambria Math" panose="02040503050406030204" pitchFamily="18" charset="0"/>
                            </a:rPr>
                            <m:t>′</m:t>
                          </m:r>
                        </m:sup>
                      </m:sSup>
                      <m:r>
                        <a:rPr lang="fr-FR" b="0" i="1" dirty="0" smtClean="0">
                          <a:latin typeface="Cambria Math" panose="02040503050406030204" pitchFamily="18" charset="0"/>
                        </a:rPr>
                        <m:t>/</m:t>
                      </m:r>
                    </m:oMath>
                  </m:oMathPara>
                </a14:m>
                <a:endParaRPr lang="fr-FR" dirty="0"/>
              </a:p>
            </p:txBody>
          </p:sp>
        </mc:Choice>
        <mc:Fallback xmlns="">
          <p:sp>
            <p:nvSpPr>
              <p:cNvPr id="54" name="ZoneTexte 53">
                <a:extLst>
                  <a:ext uri="{FF2B5EF4-FFF2-40B4-BE49-F238E27FC236}">
                    <a16:creationId xmlns:a16="http://schemas.microsoft.com/office/drawing/2014/main" id="{8CFFB549-C14E-4FA7-B11E-C2702AB8AE27}"/>
                  </a:ext>
                </a:extLst>
              </p:cNvPr>
              <p:cNvSpPr txBox="1">
                <a:spLocks noRot="1" noChangeAspect="1" noMove="1" noResize="1" noEditPoints="1" noAdjustHandles="1" noChangeArrowheads="1" noChangeShapeType="1" noTextEdit="1"/>
              </p:cNvSpPr>
              <p:nvPr/>
            </p:nvSpPr>
            <p:spPr>
              <a:xfrm>
                <a:off x="1693496" y="4041623"/>
                <a:ext cx="2439322" cy="369332"/>
              </a:xfrm>
              <a:prstGeom prst="rect">
                <a:avLst/>
              </a:prstGeom>
              <a:blipFill>
                <a:blip r:embed="rId2"/>
                <a:stretch>
                  <a:fillRect b="-11475"/>
                </a:stretch>
              </a:blipFill>
            </p:spPr>
            <p:txBody>
              <a:bodyPr/>
              <a:lstStyle/>
              <a:p>
                <a:r>
                  <a:rPr lang="fr-FR">
                    <a:noFill/>
                  </a:rPr>
                  <a:t> </a:t>
                </a:r>
              </a:p>
            </p:txBody>
          </p:sp>
        </mc:Fallback>
      </mc:AlternateContent>
      <p:sp>
        <p:nvSpPr>
          <p:cNvPr id="11" name="Rectangle 10">
            <a:extLst>
              <a:ext uri="{FF2B5EF4-FFF2-40B4-BE49-F238E27FC236}">
                <a16:creationId xmlns:a16="http://schemas.microsoft.com/office/drawing/2014/main" id="{434FFBB7-78A5-450D-A92E-BBA835F866BC}"/>
              </a:ext>
            </a:extLst>
          </p:cNvPr>
          <p:cNvSpPr/>
          <p:nvPr/>
        </p:nvSpPr>
        <p:spPr>
          <a:xfrm>
            <a:off x="6375334" y="2134107"/>
            <a:ext cx="5834649" cy="4401205"/>
          </a:xfrm>
          <a:prstGeom prst="rect">
            <a:avLst/>
          </a:prstGeom>
        </p:spPr>
        <p:txBody>
          <a:bodyPr wrap="square">
            <a:spAutoFit/>
          </a:bodyPr>
          <a:lstStyle/>
          <a:p>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a:t>
            </a:r>
            <a:r>
              <a:rPr lang="fr-FR" sz="800" dirty="0">
                <a:solidFill>
                  <a:srgbClr val="795E26"/>
                </a:solidFill>
                <a:latin typeface="Consolas" panose="020B0609020204030204" pitchFamily="49" charset="0"/>
              </a:rPr>
              <a:t>main</a:t>
            </a:r>
            <a:r>
              <a:rPr lang="fr-FR" sz="800" dirty="0">
                <a:solidFill>
                  <a:srgbClr val="000000"/>
                </a:solidFill>
                <a:latin typeface="Consolas" panose="020B0609020204030204" pitchFamily="49" charset="0"/>
              </a:rPr>
              <a:t>(</a:t>
            </a:r>
            <a:r>
              <a:rPr lang="fr-FR" sz="800" dirty="0">
                <a:solidFill>
                  <a:srgbClr val="0000FF"/>
                </a:solidFill>
                <a:latin typeface="Consolas" panose="020B0609020204030204" pitchFamily="49" charset="0"/>
              </a:rPr>
              <a:t> </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0000FF"/>
                </a:solidFill>
                <a:latin typeface="Consolas" panose="020B0609020204030204" pitchFamily="49" charset="0"/>
              </a:rPr>
              <a:t>char</a:t>
            </a:r>
            <a:r>
              <a:rPr lang="fr-FR" sz="800" dirty="0">
                <a:solidFill>
                  <a:srgbClr val="000000"/>
                </a:solidFill>
                <a:latin typeface="Consolas" panose="020B0609020204030204" pitchFamily="49" charset="0"/>
              </a:rPr>
              <a:t> s[</a:t>
            </a:r>
            <a:r>
              <a:rPr lang="fr-FR" sz="800" dirty="0">
                <a:solidFill>
                  <a:srgbClr val="09885A"/>
                </a:solidFill>
                <a:latin typeface="Consolas" panose="020B0609020204030204" pitchFamily="49" charset="0"/>
              </a:rPr>
              <a:t>255</a:t>
            </a:r>
            <a:r>
              <a:rPr lang="fr-FR" sz="800" dirty="0">
                <a:solidFill>
                  <a:srgbClr val="000000"/>
                </a:solidFill>
                <a:latin typeface="Consolas" panose="020B0609020204030204" pitchFamily="49" charset="0"/>
              </a:rPr>
              <a:t>];</a:t>
            </a:r>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 </a:t>
            </a:r>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i =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err="1">
                <a:solidFill>
                  <a:srgbClr val="795E26"/>
                </a:solidFill>
                <a:latin typeface="Consolas" panose="020B0609020204030204" pitchFamily="49" charset="0"/>
              </a:rPr>
              <a:t>fflush</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stdin</a:t>
            </a:r>
            <a:r>
              <a:rPr lang="fr-FR" sz="800" dirty="0">
                <a:solidFill>
                  <a:srgbClr val="000000"/>
                </a:solidFill>
                <a:latin typeface="Consolas" panose="020B0609020204030204" pitchFamily="49" charset="0"/>
              </a:rPr>
              <a:t>); </a:t>
            </a:r>
            <a:r>
              <a:rPr lang="fr-FR" sz="800" dirty="0" err="1">
                <a:solidFill>
                  <a:srgbClr val="795E26"/>
                </a:solidFill>
                <a:latin typeface="Consolas" panose="020B0609020204030204" pitchFamily="49" charset="0"/>
              </a:rPr>
              <a:t>gets</a:t>
            </a:r>
            <a:r>
              <a:rPr lang="fr-FR" sz="800" dirty="0">
                <a:solidFill>
                  <a:srgbClr val="000000"/>
                </a:solidFill>
                <a:latin typeface="Consolas" panose="020B0609020204030204" pitchFamily="49" charset="0"/>
              </a:rPr>
              <a:t>(s);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"%s\</a:t>
            </a:r>
            <a:r>
              <a:rPr lang="fr-FR" sz="800" dirty="0" err="1">
                <a:solidFill>
                  <a:srgbClr val="A31515"/>
                </a:solidFill>
                <a:latin typeface="Consolas" panose="020B0609020204030204" pitchFamily="49" charset="0"/>
              </a:rPr>
              <a:t>n"</a:t>
            </a:r>
            <a:r>
              <a:rPr lang="fr-FR" sz="800" dirty="0" err="1">
                <a:solidFill>
                  <a:srgbClr val="000000"/>
                </a:solidFill>
                <a:latin typeface="Consolas" panose="020B0609020204030204" pitchFamily="49" charset="0"/>
              </a:rPr>
              <a:t>,s</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while</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switch</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3</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'\0'</a:t>
            </a:r>
            <a:r>
              <a:rPr lang="fr-FR" sz="800" dirty="0">
                <a:solidFill>
                  <a:srgbClr val="000000"/>
                </a:solidFill>
                <a:latin typeface="Consolas" panose="020B0609020204030204" pitchFamily="49" charset="0"/>
              </a:rPr>
              <a:t>){</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;i++;}</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3</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4</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'\0'</a:t>
            </a:r>
            <a:r>
              <a:rPr lang="fr-FR" sz="800" dirty="0">
                <a:solidFill>
                  <a:srgbClr val="000000"/>
                </a:solidFill>
                <a:latin typeface="Consolas" panose="020B0609020204030204" pitchFamily="49" charset="0"/>
              </a:rPr>
              <a:t>){</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;i++;}</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4</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"correct !! Contenu : %</a:t>
            </a:r>
            <a:r>
              <a:rPr lang="fr-FR" sz="800" dirty="0" err="1">
                <a:solidFill>
                  <a:srgbClr val="A31515"/>
                </a:solidFill>
                <a:latin typeface="Consolas" panose="020B0609020204030204" pitchFamily="49" charset="0"/>
              </a:rPr>
              <a:t>s"</a:t>
            </a:r>
            <a:r>
              <a:rPr lang="fr-FR" sz="800" dirty="0" err="1">
                <a:solidFill>
                  <a:srgbClr val="000000"/>
                </a:solidFill>
                <a:latin typeface="Consolas" panose="020B0609020204030204" pitchFamily="49" charset="0"/>
              </a:rPr>
              <a:t>,s</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a:t>
            </a:r>
            <a:endParaRPr lang="fr-FR" sz="800" b="0" dirty="0">
              <a:solidFill>
                <a:srgbClr val="000000"/>
              </a:solidFill>
              <a:effectLst/>
              <a:latin typeface="Consolas" panose="020B0609020204030204" pitchFamily="49" charset="0"/>
            </a:endParaRPr>
          </a:p>
        </p:txBody>
      </p:sp>
      <p:sp>
        <p:nvSpPr>
          <p:cNvPr id="29" name="Ellipse 28">
            <a:extLst>
              <a:ext uri="{FF2B5EF4-FFF2-40B4-BE49-F238E27FC236}">
                <a16:creationId xmlns:a16="http://schemas.microsoft.com/office/drawing/2014/main" id="{F73DA523-34DA-45C2-9C33-DBEA6DC196C3}"/>
              </a:ext>
            </a:extLst>
          </p:cNvPr>
          <p:cNvSpPr/>
          <p:nvPr/>
        </p:nvSpPr>
        <p:spPr>
          <a:xfrm>
            <a:off x="3886674" y="5557839"/>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30" name="ZoneTexte 29">
            <a:extLst>
              <a:ext uri="{FF2B5EF4-FFF2-40B4-BE49-F238E27FC236}">
                <a16:creationId xmlns:a16="http://schemas.microsoft.com/office/drawing/2014/main" id="{4C873438-C29A-4F6B-8BB8-D02F2F22DD46}"/>
              </a:ext>
            </a:extLst>
          </p:cNvPr>
          <p:cNvSpPr txBox="1"/>
          <p:nvPr/>
        </p:nvSpPr>
        <p:spPr>
          <a:xfrm>
            <a:off x="3554230" y="5455433"/>
            <a:ext cx="282450" cy="369332"/>
          </a:xfrm>
          <a:prstGeom prst="rect">
            <a:avLst/>
          </a:prstGeom>
          <a:noFill/>
        </p:spPr>
        <p:txBody>
          <a:bodyPr wrap="none" rtlCol="0">
            <a:spAutoFit/>
          </a:bodyPr>
          <a:lstStyle/>
          <a:p>
            <a:r>
              <a:rPr lang="fr-FR" dirty="0"/>
              <a:t>*</a:t>
            </a:r>
          </a:p>
        </p:txBody>
      </p:sp>
      <p:cxnSp>
        <p:nvCxnSpPr>
          <p:cNvPr id="13" name="Connecteur droit avec flèche 12">
            <a:extLst>
              <a:ext uri="{FF2B5EF4-FFF2-40B4-BE49-F238E27FC236}">
                <a16:creationId xmlns:a16="http://schemas.microsoft.com/office/drawing/2014/main" id="{EE78B1A5-8BEF-4238-8644-750C5D0C7845}"/>
              </a:ext>
            </a:extLst>
          </p:cNvPr>
          <p:cNvCxnSpPr>
            <a:stCxn id="22" idx="6"/>
          </p:cNvCxnSpPr>
          <p:nvPr/>
        </p:nvCxnSpPr>
        <p:spPr>
          <a:xfrm flipV="1">
            <a:off x="2448532" y="5838686"/>
            <a:ext cx="4357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7002A47A-9F08-40E1-8BEF-DA30CD83A1E8}"/>
              </a:ext>
            </a:extLst>
          </p:cNvPr>
          <p:cNvCxnSpPr>
            <a:stCxn id="6" idx="6"/>
            <a:endCxn id="29" idx="2"/>
          </p:cNvCxnSpPr>
          <p:nvPr/>
        </p:nvCxnSpPr>
        <p:spPr>
          <a:xfrm flipV="1">
            <a:off x="3450938" y="5838687"/>
            <a:ext cx="43573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46981EF-4377-49CE-AA33-529E44FD15A9}"/>
              </a:ext>
            </a:extLst>
          </p:cNvPr>
          <p:cNvSpPr txBox="1"/>
          <p:nvPr/>
        </p:nvSpPr>
        <p:spPr>
          <a:xfrm>
            <a:off x="2813309" y="5063018"/>
            <a:ext cx="963725" cy="261610"/>
          </a:xfrm>
          <a:prstGeom prst="rect">
            <a:avLst/>
          </a:prstGeom>
          <a:noFill/>
        </p:spPr>
        <p:txBody>
          <a:bodyPr wrap="none" rtlCol="0">
            <a:spAutoFit/>
          </a:bodyPr>
          <a:lstStyle/>
          <a:p>
            <a:r>
              <a:rPr lang="fr-FR" sz="1100" dirty="0"/>
              <a:t>Autre que *</a:t>
            </a:r>
          </a:p>
        </p:txBody>
      </p:sp>
      <p:cxnSp>
        <p:nvCxnSpPr>
          <p:cNvPr id="23" name="Connecteur droit avec flèche 22">
            <a:extLst>
              <a:ext uri="{FF2B5EF4-FFF2-40B4-BE49-F238E27FC236}">
                <a16:creationId xmlns:a16="http://schemas.microsoft.com/office/drawing/2014/main" id="{89CB6D7A-4376-43F3-9988-410529BE110E}"/>
              </a:ext>
            </a:extLst>
          </p:cNvPr>
          <p:cNvCxnSpPr>
            <a:stCxn id="29" idx="6"/>
            <a:endCxn id="7" idx="2"/>
          </p:cNvCxnSpPr>
          <p:nvPr/>
        </p:nvCxnSpPr>
        <p:spPr>
          <a:xfrm>
            <a:off x="4453344" y="5838687"/>
            <a:ext cx="373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B75CF8AB-CE9A-4C5A-9E02-9F2CC78276AF}"/>
              </a:ext>
            </a:extLst>
          </p:cNvPr>
          <p:cNvSpPr txBox="1"/>
          <p:nvPr/>
        </p:nvSpPr>
        <p:spPr>
          <a:xfrm>
            <a:off x="4497259" y="5437655"/>
            <a:ext cx="285656" cy="369332"/>
          </a:xfrm>
          <a:prstGeom prst="rect">
            <a:avLst/>
          </a:prstGeom>
          <a:noFill/>
        </p:spPr>
        <p:txBody>
          <a:bodyPr wrap="none" rtlCol="0">
            <a:spAutoFit/>
          </a:bodyPr>
          <a:lstStyle/>
          <a:p>
            <a:r>
              <a:rPr lang="fr-FR" dirty="0"/>
              <a:t>/</a:t>
            </a:r>
          </a:p>
        </p:txBody>
      </p:sp>
      <p:cxnSp>
        <p:nvCxnSpPr>
          <p:cNvPr id="25" name="Connecteur : en arc 24">
            <a:extLst>
              <a:ext uri="{FF2B5EF4-FFF2-40B4-BE49-F238E27FC236}">
                <a16:creationId xmlns:a16="http://schemas.microsoft.com/office/drawing/2014/main" id="{2D9C0DD1-69EB-4E6A-9657-18739F32D3C8}"/>
              </a:ext>
            </a:extLst>
          </p:cNvPr>
          <p:cNvCxnSpPr>
            <a:stCxn id="29" idx="4"/>
            <a:endCxn id="6" idx="4"/>
          </p:cNvCxnSpPr>
          <p:nvPr/>
        </p:nvCxnSpPr>
        <p:spPr>
          <a:xfrm rot="5400000">
            <a:off x="3668805" y="5618332"/>
            <a:ext cx="2" cy="1002406"/>
          </a:xfrm>
          <a:prstGeom prst="curved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6F7B11F2-BB20-4C47-96D4-30A3B48291F2}"/>
              </a:ext>
            </a:extLst>
          </p:cNvPr>
          <p:cNvSpPr txBox="1"/>
          <p:nvPr/>
        </p:nvSpPr>
        <p:spPr>
          <a:xfrm>
            <a:off x="3193027" y="6304200"/>
            <a:ext cx="963725" cy="261610"/>
          </a:xfrm>
          <a:prstGeom prst="rect">
            <a:avLst/>
          </a:prstGeom>
          <a:noFill/>
        </p:spPr>
        <p:txBody>
          <a:bodyPr wrap="none" rtlCol="0">
            <a:spAutoFit/>
          </a:bodyPr>
          <a:lstStyle/>
          <a:p>
            <a:r>
              <a:rPr lang="fr-FR" sz="1100" dirty="0"/>
              <a:t>Autre que *</a:t>
            </a:r>
          </a:p>
        </p:txBody>
      </p:sp>
      <p:cxnSp>
        <p:nvCxnSpPr>
          <p:cNvPr id="42" name="Connecteur : en arc 41">
            <a:extLst>
              <a:ext uri="{FF2B5EF4-FFF2-40B4-BE49-F238E27FC236}">
                <a16:creationId xmlns:a16="http://schemas.microsoft.com/office/drawing/2014/main" id="{D82476C8-022D-47ED-AABE-E43CB3FBA6B2}"/>
              </a:ext>
            </a:extLst>
          </p:cNvPr>
          <p:cNvCxnSpPr/>
          <p:nvPr/>
        </p:nvCxnSpPr>
        <p:spPr>
          <a:xfrm rot="16200000" flipH="1">
            <a:off x="4215797" y="5484073"/>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D18AB8AA-6C40-4F99-BF41-0E8F1419E3DE}"/>
              </a:ext>
            </a:extLst>
          </p:cNvPr>
          <p:cNvSpPr txBox="1"/>
          <p:nvPr/>
        </p:nvSpPr>
        <p:spPr>
          <a:xfrm>
            <a:off x="4131650" y="5090180"/>
            <a:ext cx="282450" cy="369332"/>
          </a:xfrm>
          <a:prstGeom prst="rect">
            <a:avLst/>
          </a:prstGeom>
          <a:noFill/>
        </p:spPr>
        <p:txBody>
          <a:bodyPr wrap="none" rtlCol="0">
            <a:spAutoFit/>
          </a:bodyPr>
          <a:lstStyle/>
          <a:p>
            <a:r>
              <a:rPr lang="fr-FR" dirty="0"/>
              <a:t>*</a:t>
            </a:r>
          </a:p>
        </p:txBody>
      </p:sp>
      <p:sp>
        <p:nvSpPr>
          <p:cNvPr id="44" name="ZoneTexte 43">
            <a:extLst>
              <a:ext uri="{FF2B5EF4-FFF2-40B4-BE49-F238E27FC236}">
                <a16:creationId xmlns:a16="http://schemas.microsoft.com/office/drawing/2014/main" id="{406641C2-C27E-45A7-BF5D-F5B679CEB8D8}"/>
              </a:ext>
            </a:extLst>
          </p:cNvPr>
          <p:cNvSpPr txBox="1"/>
          <p:nvPr/>
        </p:nvSpPr>
        <p:spPr>
          <a:xfrm>
            <a:off x="87223" y="5557839"/>
            <a:ext cx="601447" cy="261610"/>
          </a:xfrm>
          <a:prstGeom prst="rect">
            <a:avLst/>
          </a:prstGeom>
          <a:noFill/>
        </p:spPr>
        <p:txBody>
          <a:bodyPr wrap="none" rtlCol="0">
            <a:spAutoFit/>
          </a:bodyPr>
          <a:lstStyle/>
          <a:p>
            <a:r>
              <a:rPr lang="fr-FR" sz="1100" dirty="0" err="1"/>
              <a:t>debut</a:t>
            </a:r>
            <a:endParaRPr lang="fr-FR" sz="1100" dirty="0"/>
          </a:p>
        </p:txBody>
      </p:sp>
    </p:spTree>
    <p:extLst>
      <p:ext uri="{BB962C8B-B14F-4D97-AF65-F5344CB8AC3E}">
        <p14:creationId xmlns:p14="http://schemas.microsoft.com/office/powerpoint/2010/main" val="66993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12 (1)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0" y="1811338"/>
            <a:ext cx="5614988" cy="1506537"/>
          </a:xfrm>
        </p:spPr>
        <p:txBody>
          <a:bodyPr>
            <a:normAutofit/>
          </a:bodyPr>
          <a:lstStyle/>
          <a:p>
            <a:r>
              <a:rPr lang="fr-FR" dirty="0"/>
              <a:t>Enoncé de l’exercice 12 :</a:t>
            </a:r>
          </a:p>
          <a:p>
            <a:pPr lvl="1"/>
            <a:r>
              <a:rPr lang="fr-FR" sz="1400" dirty="0"/>
              <a:t>Ecrire un programme qui implante les automates précédents des commentaires C et C++ et affiche le contenu du commentaire. </a:t>
            </a:r>
          </a:p>
          <a:p>
            <a:pPr lvl="2"/>
            <a:r>
              <a:rPr lang="fr-FR" sz="1200" dirty="0"/>
              <a:t>exemple : /* un commentaire*/ et // un commentaire\n</a:t>
            </a:r>
            <a:endParaRPr lang="fr-FR" sz="1000" dirty="0"/>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167425" y="3723358"/>
            <a:ext cx="6842934"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5529330" y="511877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8135156" y="435849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7" name="Ellipse 6">
            <a:extLst>
              <a:ext uri="{FF2B5EF4-FFF2-40B4-BE49-F238E27FC236}">
                <a16:creationId xmlns:a16="http://schemas.microsoft.com/office/drawing/2014/main" id="{74173A79-3301-4256-B13B-0612A988B584}"/>
              </a:ext>
            </a:extLst>
          </p:cNvPr>
          <p:cNvSpPr/>
          <p:nvPr/>
        </p:nvSpPr>
        <p:spPr>
          <a:xfrm>
            <a:off x="10077719" y="435849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10153919" y="4434690"/>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cxnSp>
        <p:nvCxnSpPr>
          <p:cNvPr id="10" name="Connecteur droit avec flèche 9">
            <a:extLst>
              <a:ext uri="{FF2B5EF4-FFF2-40B4-BE49-F238E27FC236}">
                <a16:creationId xmlns:a16="http://schemas.microsoft.com/office/drawing/2014/main" id="{667E0508-0A03-4698-9E06-FBD48DB3812F}"/>
              </a:ext>
            </a:extLst>
          </p:cNvPr>
          <p:cNvCxnSpPr>
            <a:cxnSpLocks/>
            <a:endCxn id="5" idx="2"/>
          </p:cNvCxnSpPr>
          <p:nvPr/>
        </p:nvCxnSpPr>
        <p:spPr>
          <a:xfrm>
            <a:off x="4409154" y="5395107"/>
            <a:ext cx="1120176" cy="4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6338318" y="4732650"/>
            <a:ext cx="285656" cy="369332"/>
          </a:xfrm>
          <a:prstGeom prst="rect">
            <a:avLst/>
          </a:prstGeom>
          <a:noFill/>
        </p:spPr>
        <p:txBody>
          <a:bodyPr wrap="none" rtlCol="0">
            <a:spAutoFit/>
          </a:bodyPr>
          <a:lstStyle/>
          <a:p>
            <a:r>
              <a:rPr lang="fr-FR" dirty="0"/>
              <a:t>/</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8477536" y="4299448"/>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E569A7AD-EC50-46B2-BCC2-35971A770D12}"/>
              </a:ext>
            </a:extLst>
          </p:cNvPr>
          <p:cNvSpPr/>
          <p:nvPr/>
        </p:nvSpPr>
        <p:spPr>
          <a:xfrm>
            <a:off x="7132750" y="435849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18" name="Connecteur droit avec flèche 17">
            <a:extLst>
              <a:ext uri="{FF2B5EF4-FFF2-40B4-BE49-F238E27FC236}">
                <a16:creationId xmlns:a16="http://schemas.microsoft.com/office/drawing/2014/main" id="{6A7ECB24-0E80-4763-94E6-FB64749B65A4}"/>
              </a:ext>
            </a:extLst>
          </p:cNvPr>
          <p:cNvCxnSpPr>
            <a:stCxn id="5" idx="6"/>
            <a:endCxn id="22" idx="2"/>
          </p:cNvCxnSpPr>
          <p:nvPr/>
        </p:nvCxnSpPr>
        <p:spPr>
          <a:xfrm flipV="1">
            <a:off x="6096000" y="4639341"/>
            <a:ext cx="1036750" cy="76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52A0BBD-87EC-4A5E-9736-BAC168DC2BA0}"/>
              </a:ext>
            </a:extLst>
          </p:cNvPr>
          <p:cNvSpPr txBox="1"/>
          <p:nvPr/>
        </p:nvSpPr>
        <p:spPr>
          <a:xfrm>
            <a:off x="7766513" y="4270007"/>
            <a:ext cx="282450" cy="369332"/>
          </a:xfrm>
          <a:prstGeom prst="rect">
            <a:avLst/>
          </a:prstGeom>
          <a:noFill/>
        </p:spPr>
        <p:txBody>
          <a:bodyPr wrap="none" rtlCol="0">
            <a:spAutoFit/>
          </a:bodyPr>
          <a:lstStyle/>
          <a:p>
            <a:r>
              <a:rPr lang="fr-FR" dirty="0"/>
              <a:t>*</a:t>
            </a:r>
          </a:p>
        </p:txBody>
      </p:sp>
      <p:sp>
        <p:nvSpPr>
          <p:cNvPr id="29" name="Ellipse 28">
            <a:extLst>
              <a:ext uri="{FF2B5EF4-FFF2-40B4-BE49-F238E27FC236}">
                <a16:creationId xmlns:a16="http://schemas.microsoft.com/office/drawing/2014/main" id="{F73DA523-34DA-45C2-9C33-DBEA6DC196C3}"/>
              </a:ext>
            </a:extLst>
          </p:cNvPr>
          <p:cNvSpPr/>
          <p:nvPr/>
        </p:nvSpPr>
        <p:spPr>
          <a:xfrm>
            <a:off x="9137562" y="435849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30" name="ZoneTexte 29">
            <a:extLst>
              <a:ext uri="{FF2B5EF4-FFF2-40B4-BE49-F238E27FC236}">
                <a16:creationId xmlns:a16="http://schemas.microsoft.com/office/drawing/2014/main" id="{4C873438-C29A-4F6B-8BB8-D02F2F22DD46}"/>
              </a:ext>
            </a:extLst>
          </p:cNvPr>
          <p:cNvSpPr txBox="1"/>
          <p:nvPr/>
        </p:nvSpPr>
        <p:spPr>
          <a:xfrm>
            <a:off x="8805118" y="4256085"/>
            <a:ext cx="282450" cy="369332"/>
          </a:xfrm>
          <a:prstGeom prst="rect">
            <a:avLst/>
          </a:prstGeom>
          <a:noFill/>
        </p:spPr>
        <p:txBody>
          <a:bodyPr wrap="none" rtlCol="0">
            <a:spAutoFit/>
          </a:bodyPr>
          <a:lstStyle/>
          <a:p>
            <a:r>
              <a:rPr lang="fr-FR" dirty="0"/>
              <a:t>*</a:t>
            </a:r>
          </a:p>
        </p:txBody>
      </p:sp>
      <p:cxnSp>
        <p:nvCxnSpPr>
          <p:cNvPr id="13" name="Connecteur droit avec flèche 12">
            <a:extLst>
              <a:ext uri="{FF2B5EF4-FFF2-40B4-BE49-F238E27FC236}">
                <a16:creationId xmlns:a16="http://schemas.microsoft.com/office/drawing/2014/main" id="{EE78B1A5-8BEF-4238-8644-750C5D0C7845}"/>
              </a:ext>
            </a:extLst>
          </p:cNvPr>
          <p:cNvCxnSpPr>
            <a:stCxn id="22" idx="6"/>
          </p:cNvCxnSpPr>
          <p:nvPr/>
        </p:nvCxnSpPr>
        <p:spPr>
          <a:xfrm flipV="1">
            <a:off x="7699420" y="4639338"/>
            <a:ext cx="4357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7002A47A-9F08-40E1-8BEF-DA30CD83A1E8}"/>
              </a:ext>
            </a:extLst>
          </p:cNvPr>
          <p:cNvCxnSpPr>
            <a:stCxn id="6" idx="6"/>
            <a:endCxn id="29" idx="2"/>
          </p:cNvCxnSpPr>
          <p:nvPr/>
        </p:nvCxnSpPr>
        <p:spPr>
          <a:xfrm flipV="1">
            <a:off x="8701826" y="4639339"/>
            <a:ext cx="43573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46981EF-4377-49CE-AA33-529E44FD15A9}"/>
              </a:ext>
            </a:extLst>
          </p:cNvPr>
          <p:cNvSpPr txBox="1"/>
          <p:nvPr/>
        </p:nvSpPr>
        <p:spPr>
          <a:xfrm>
            <a:off x="8064197" y="3863670"/>
            <a:ext cx="963725" cy="261610"/>
          </a:xfrm>
          <a:prstGeom prst="rect">
            <a:avLst/>
          </a:prstGeom>
          <a:noFill/>
        </p:spPr>
        <p:txBody>
          <a:bodyPr wrap="none" rtlCol="0">
            <a:spAutoFit/>
          </a:bodyPr>
          <a:lstStyle/>
          <a:p>
            <a:r>
              <a:rPr lang="fr-FR" sz="1100" dirty="0"/>
              <a:t>Autre que *</a:t>
            </a:r>
          </a:p>
        </p:txBody>
      </p:sp>
      <p:cxnSp>
        <p:nvCxnSpPr>
          <p:cNvPr id="23" name="Connecteur droit avec flèche 22">
            <a:extLst>
              <a:ext uri="{FF2B5EF4-FFF2-40B4-BE49-F238E27FC236}">
                <a16:creationId xmlns:a16="http://schemas.microsoft.com/office/drawing/2014/main" id="{89CB6D7A-4376-43F3-9988-410529BE110E}"/>
              </a:ext>
            </a:extLst>
          </p:cNvPr>
          <p:cNvCxnSpPr>
            <a:stCxn id="29" idx="6"/>
            <a:endCxn id="7" idx="2"/>
          </p:cNvCxnSpPr>
          <p:nvPr/>
        </p:nvCxnSpPr>
        <p:spPr>
          <a:xfrm>
            <a:off x="9704232" y="4639339"/>
            <a:ext cx="373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B75CF8AB-CE9A-4C5A-9E02-9F2CC78276AF}"/>
              </a:ext>
            </a:extLst>
          </p:cNvPr>
          <p:cNvSpPr txBox="1"/>
          <p:nvPr/>
        </p:nvSpPr>
        <p:spPr>
          <a:xfrm>
            <a:off x="9748147" y="4238307"/>
            <a:ext cx="285656" cy="369332"/>
          </a:xfrm>
          <a:prstGeom prst="rect">
            <a:avLst/>
          </a:prstGeom>
          <a:noFill/>
        </p:spPr>
        <p:txBody>
          <a:bodyPr wrap="none" rtlCol="0">
            <a:spAutoFit/>
          </a:bodyPr>
          <a:lstStyle/>
          <a:p>
            <a:r>
              <a:rPr lang="fr-FR" dirty="0"/>
              <a:t>/</a:t>
            </a:r>
          </a:p>
        </p:txBody>
      </p:sp>
      <p:cxnSp>
        <p:nvCxnSpPr>
          <p:cNvPr id="25" name="Connecteur : en arc 24">
            <a:extLst>
              <a:ext uri="{FF2B5EF4-FFF2-40B4-BE49-F238E27FC236}">
                <a16:creationId xmlns:a16="http://schemas.microsoft.com/office/drawing/2014/main" id="{2D9C0DD1-69EB-4E6A-9657-18739F32D3C8}"/>
              </a:ext>
            </a:extLst>
          </p:cNvPr>
          <p:cNvCxnSpPr>
            <a:stCxn id="29" idx="4"/>
            <a:endCxn id="6" idx="4"/>
          </p:cNvCxnSpPr>
          <p:nvPr/>
        </p:nvCxnSpPr>
        <p:spPr>
          <a:xfrm rot="5400000">
            <a:off x="8919693" y="4418984"/>
            <a:ext cx="2" cy="1002406"/>
          </a:xfrm>
          <a:prstGeom prst="curved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6F7B11F2-BB20-4C47-96D4-30A3B48291F2}"/>
              </a:ext>
            </a:extLst>
          </p:cNvPr>
          <p:cNvSpPr txBox="1"/>
          <p:nvPr/>
        </p:nvSpPr>
        <p:spPr>
          <a:xfrm>
            <a:off x="9458314" y="5133497"/>
            <a:ext cx="963725" cy="261610"/>
          </a:xfrm>
          <a:prstGeom prst="rect">
            <a:avLst/>
          </a:prstGeom>
          <a:noFill/>
        </p:spPr>
        <p:txBody>
          <a:bodyPr wrap="none" rtlCol="0">
            <a:spAutoFit/>
          </a:bodyPr>
          <a:lstStyle/>
          <a:p>
            <a:r>
              <a:rPr lang="fr-FR" sz="1100" dirty="0"/>
              <a:t>Autre que *</a:t>
            </a:r>
          </a:p>
        </p:txBody>
      </p:sp>
      <p:cxnSp>
        <p:nvCxnSpPr>
          <p:cNvPr id="42" name="Connecteur : en arc 41">
            <a:extLst>
              <a:ext uri="{FF2B5EF4-FFF2-40B4-BE49-F238E27FC236}">
                <a16:creationId xmlns:a16="http://schemas.microsoft.com/office/drawing/2014/main" id="{D82476C8-022D-47ED-AABE-E43CB3FBA6B2}"/>
              </a:ext>
            </a:extLst>
          </p:cNvPr>
          <p:cNvCxnSpPr/>
          <p:nvPr/>
        </p:nvCxnSpPr>
        <p:spPr>
          <a:xfrm rot="16200000" flipH="1">
            <a:off x="9466685" y="4284725"/>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D18AB8AA-6C40-4F99-BF41-0E8F1419E3DE}"/>
              </a:ext>
            </a:extLst>
          </p:cNvPr>
          <p:cNvSpPr txBox="1"/>
          <p:nvPr/>
        </p:nvSpPr>
        <p:spPr>
          <a:xfrm>
            <a:off x="9382538" y="3890832"/>
            <a:ext cx="282450" cy="369332"/>
          </a:xfrm>
          <a:prstGeom prst="rect">
            <a:avLst/>
          </a:prstGeom>
          <a:noFill/>
        </p:spPr>
        <p:txBody>
          <a:bodyPr wrap="none" rtlCol="0">
            <a:spAutoFit/>
          </a:bodyPr>
          <a:lstStyle/>
          <a:p>
            <a:r>
              <a:rPr lang="fr-FR" dirty="0"/>
              <a:t>*</a:t>
            </a:r>
          </a:p>
        </p:txBody>
      </p:sp>
      <p:sp>
        <p:nvSpPr>
          <p:cNvPr id="33" name="Ellipse 32">
            <a:extLst>
              <a:ext uri="{FF2B5EF4-FFF2-40B4-BE49-F238E27FC236}">
                <a16:creationId xmlns:a16="http://schemas.microsoft.com/office/drawing/2014/main" id="{30CF3C94-1184-43EC-B79C-2155A06B2F23}"/>
              </a:ext>
            </a:extLst>
          </p:cNvPr>
          <p:cNvSpPr/>
          <p:nvPr/>
        </p:nvSpPr>
        <p:spPr>
          <a:xfrm>
            <a:off x="8145889" y="588926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4" name="Ellipse 33">
            <a:extLst>
              <a:ext uri="{FF2B5EF4-FFF2-40B4-BE49-F238E27FC236}">
                <a16:creationId xmlns:a16="http://schemas.microsoft.com/office/drawing/2014/main" id="{EA64FC9E-D4FD-46E3-AF15-293B03B6107C}"/>
              </a:ext>
            </a:extLst>
          </p:cNvPr>
          <p:cNvSpPr/>
          <p:nvPr/>
        </p:nvSpPr>
        <p:spPr>
          <a:xfrm>
            <a:off x="9418751" y="588926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95FA1A25-239D-427A-8559-66ED2D6C310C}"/>
              </a:ext>
            </a:extLst>
          </p:cNvPr>
          <p:cNvSpPr/>
          <p:nvPr/>
        </p:nvSpPr>
        <p:spPr>
          <a:xfrm>
            <a:off x="9494951" y="5965464"/>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cxnSp>
        <p:nvCxnSpPr>
          <p:cNvPr id="37" name="Connecteur droit avec flèche 36">
            <a:extLst>
              <a:ext uri="{FF2B5EF4-FFF2-40B4-BE49-F238E27FC236}">
                <a16:creationId xmlns:a16="http://schemas.microsoft.com/office/drawing/2014/main" id="{6B6C13DA-FF88-43CD-B491-9A5197533925}"/>
              </a:ext>
            </a:extLst>
          </p:cNvPr>
          <p:cNvCxnSpPr>
            <a:cxnSpLocks/>
            <a:stCxn id="33" idx="6"/>
            <a:endCxn id="34" idx="2"/>
          </p:cNvCxnSpPr>
          <p:nvPr/>
        </p:nvCxnSpPr>
        <p:spPr>
          <a:xfrm>
            <a:off x="8712559" y="6170113"/>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rc 39">
            <a:extLst>
              <a:ext uri="{FF2B5EF4-FFF2-40B4-BE49-F238E27FC236}">
                <a16:creationId xmlns:a16="http://schemas.microsoft.com/office/drawing/2014/main" id="{5C51BB8A-E43C-437F-94CF-29BB26733A9D}"/>
              </a:ext>
            </a:extLst>
          </p:cNvPr>
          <p:cNvCxnSpPr>
            <a:stCxn id="33" idx="0"/>
            <a:endCxn id="33" idx="7"/>
          </p:cNvCxnSpPr>
          <p:nvPr/>
        </p:nvCxnSpPr>
        <p:spPr>
          <a:xfrm rot="16200000" flipH="1">
            <a:off x="8488269" y="5830220"/>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9B284DE3-5871-4830-84DB-7C476412DBEF}"/>
              </a:ext>
            </a:extLst>
          </p:cNvPr>
          <p:cNvSpPr txBox="1"/>
          <p:nvPr/>
        </p:nvSpPr>
        <p:spPr>
          <a:xfrm>
            <a:off x="8123945" y="5208966"/>
            <a:ext cx="1011254" cy="461665"/>
          </a:xfrm>
          <a:prstGeom prst="rect">
            <a:avLst/>
          </a:prstGeom>
          <a:noFill/>
        </p:spPr>
        <p:txBody>
          <a:bodyPr wrap="square" rtlCol="0">
            <a:spAutoFit/>
          </a:bodyPr>
          <a:lstStyle/>
          <a:p>
            <a:r>
              <a:rPr lang="fr-FR" sz="1200" dirty="0"/>
              <a:t>Autre que entrer </a:t>
            </a:r>
          </a:p>
        </p:txBody>
      </p:sp>
      <p:cxnSp>
        <p:nvCxnSpPr>
          <p:cNvPr id="48" name="Connecteur droit avec flèche 47">
            <a:extLst>
              <a:ext uri="{FF2B5EF4-FFF2-40B4-BE49-F238E27FC236}">
                <a16:creationId xmlns:a16="http://schemas.microsoft.com/office/drawing/2014/main" id="{0BA70560-8590-4E8A-97F3-8BCDAD38EFA4}"/>
              </a:ext>
            </a:extLst>
          </p:cNvPr>
          <p:cNvCxnSpPr>
            <a:cxnSpLocks/>
            <a:stCxn id="22" idx="4"/>
            <a:endCxn id="33" idx="2"/>
          </p:cNvCxnSpPr>
          <p:nvPr/>
        </p:nvCxnSpPr>
        <p:spPr>
          <a:xfrm>
            <a:off x="7416085" y="4920188"/>
            <a:ext cx="729804" cy="1249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DC5542F-7BFE-4B18-83AA-2312F9E5AAE2}"/>
              </a:ext>
            </a:extLst>
          </p:cNvPr>
          <p:cNvSpPr txBox="1"/>
          <p:nvPr/>
        </p:nvSpPr>
        <p:spPr>
          <a:xfrm>
            <a:off x="7700161" y="5199666"/>
            <a:ext cx="285656" cy="369332"/>
          </a:xfrm>
          <a:prstGeom prst="rect">
            <a:avLst/>
          </a:prstGeom>
          <a:noFill/>
        </p:spPr>
        <p:txBody>
          <a:bodyPr wrap="none" rtlCol="0">
            <a:spAutoFit/>
          </a:bodyPr>
          <a:lstStyle/>
          <a:p>
            <a:r>
              <a:rPr lang="fr-FR" dirty="0"/>
              <a:t>/</a:t>
            </a:r>
          </a:p>
        </p:txBody>
      </p:sp>
      <p:pic>
        <p:nvPicPr>
          <p:cNvPr id="50" name="Picture 2" descr="U+21B2.svg">
            <a:hlinkClick r:id="rId2"/>
            <a:extLst>
              <a:ext uri="{FF2B5EF4-FFF2-40B4-BE49-F238E27FC236}">
                <a16:creationId xmlns:a16="http://schemas.microsoft.com/office/drawing/2014/main" id="{EA32A35E-31E0-449B-97EB-70B4C182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8865" y="5429491"/>
            <a:ext cx="1047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U+21B2.svg">
            <a:hlinkClick r:id="rId2"/>
            <a:extLst>
              <a:ext uri="{FF2B5EF4-FFF2-40B4-BE49-F238E27FC236}">
                <a16:creationId xmlns:a16="http://schemas.microsoft.com/office/drawing/2014/main" id="{8DD38BD0-24E9-49DC-8542-502E77AE2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506" y="5910434"/>
            <a:ext cx="104775" cy="200025"/>
          </a:xfrm>
          <a:prstGeom prst="rect">
            <a:avLst/>
          </a:prstGeom>
          <a:noFill/>
          <a:extLst>
            <a:ext uri="{909E8E84-426E-40DD-AFC4-6F175D3DCCD1}">
              <a14:hiddenFill xmlns:a14="http://schemas.microsoft.com/office/drawing/2010/main">
                <a:solidFill>
                  <a:srgbClr val="FFFFFF"/>
                </a:solidFill>
              </a14:hiddenFill>
            </a:ext>
          </a:extLst>
        </p:spPr>
      </p:pic>
      <p:sp>
        <p:nvSpPr>
          <p:cNvPr id="57" name="ZoneTexte 56">
            <a:extLst>
              <a:ext uri="{FF2B5EF4-FFF2-40B4-BE49-F238E27FC236}">
                <a16:creationId xmlns:a16="http://schemas.microsoft.com/office/drawing/2014/main" id="{422D2CE5-B609-4354-8143-1DBDBAC05A67}"/>
              </a:ext>
            </a:extLst>
          </p:cNvPr>
          <p:cNvSpPr txBox="1"/>
          <p:nvPr/>
        </p:nvSpPr>
        <p:spPr>
          <a:xfrm>
            <a:off x="4005949" y="4942709"/>
            <a:ext cx="1098378" cy="461665"/>
          </a:xfrm>
          <a:prstGeom prst="rect">
            <a:avLst/>
          </a:prstGeom>
          <a:noFill/>
        </p:spPr>
        <p:txBody>
          <a:bodyPr wrap="none" rtlCol="0">
            <a:spAutoFit/>
          </a:bodyPr>
          <a:lstStyle/>
          <a:p>
            <a:r>
              <a:rPr lang="fr-FR" sz="2400" dirty="0" err="1"/>
              <a:t>debut</a:t>
            </a:r>
            <a:endParaRPr lang="fr-FR" sz="2400" dirty="0"/>
          </a:p>
        </p:txBody>
      </p:sp>
    </p:spTree>
    <p:extLst>
      <p:ext uri="{BB962C8B-B14F-4D97-AF65-F5344CB8AC3E}">
        <p14:creationId xmlns:p14="http://schemas.microsoft.com/office/powerpoint/2010/main" val="755559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12 (2) :</a:t>
            </a:r>
          </a:p>
        </p:txBody>
      </p:sp>
      <p:sp>
        <p:nvSpPr>
          <p:cNvPr id="39" name="Espace réservé du contenu 2">
            <a:extLst>
              <a:ext uri="{FF2B5EF4-FFF2-40B4-BE49-F238E27FC236}">
                <a16:creationId xmlns:a16="http://schemas.microsoft.com/office/drawing/2014/main" id="{EDF756EC-F591-4946-8D8D-F5EEBFB637A8}"/>
              </a:ext>
            </a:extLst>
          </p:cNvPr>
          <p:cNvSpPr txBox="1">
            <a:spLocks/>
          </p:cNvSpPr>
          <p:nvPr/>
        </p:nvSpPr>
        <p:spPr>
          <a:xfrm>
            <a:off x="-1" y="1761398"/>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000" dirty="0"/>
              <a:t>Résolution – Code Source correspondant à l’AFD :</a:t>
            </a:r>
          </a:p>
        </p:txBody>
      </p:sp>
      <p:cxnSp>
        <p:nvCxnSpPr>
          <p:cNvPr id="20" name="Connecteur droit 19">
            <a:extLst>
              <a:ext uri="{FF2B5EF4-FFF2-40B4-BE49-F238E27FC236}">
                <a16:creationId xmlns:a16="http://schemas.microsoft.com/office/drawing/2014/main" id="{F07F017C-E9C2-4B90-B44A-D72184B23317}"/>
              </a:ext>
            </a:extLst>
          </p:cNvPr>
          <p:cNvCxnSpPr>
            <a:cxnSpLocks/>
          </p:cNvCxnSpPr>
          <p:nvPr/>
        </p:nvCxnSpPr>
        <p:spPr>
          <a:xfrm>
            <a:off x="6096000" y="1936154"/>
            <a:ext cx="0" cy="4455065"/>
          </a:xfrm>
          <a:prstGeom prst="line">
            <a:avLst/>
          </a:prstGeom>
        </p:spPr>
        <p:style>
          <a:lnRef idx="1">
            <a:schemeClr val="accent1"/>
          </a:lnRef>
          <a:fillRef idx="0">
            <a:schemeClr val="accent1"/>
          </a:fillRef>
          <a:effectRef idx="0">
            <a:schemeClr val="accent1"/>
          </a:effectRef>
          <a:fontRef idx="minor">
            <a:schemeClr val="tx1"/>
          </a:fontRef>
        </p:style>
      </p:cxnSp>
      <p:sp>
        <p:nvSpPr>
          <p:cNvPr id="46" name="Espace réservé du contenu 2">
            <a:extLst>
              <a:ext uri="{FF2B5EF4-FFF2-40B4-BE49-F238E27FC236}">
                <a16:creationId xmlns:a16="http://schemas.microsoft.com/office/drawing/2014/main" id="{7709E237-0167-4968-BDE1-83153B432A17}"/>
              </a:ext>
            </a:extLst>
          </p:cNvPr>
          <p:cNvSpPr txBox="1">
            <a:spLocks/>
          </p:cNvSpPr>
          <p:nvPr/>
        </p:nvSpPr>
        <p:spPr>
          <a:xfrm>
            <a:off x="6164687" y="1752780"/>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suite du code source:</a:t>
            </a:r>
          </a:p>
        </p:txBody>
      </p:sp>
      <p:sp>
        <p:nvSpPr>
          <p:cNvPr id="21" name="Rectangle 20">
            <a:extLst>
              <a:ext uri="{FF2B5EF4-FFF2-40B4-BE49-F238E27FC236}">
                <a16:creationId xmlns:a16="http://schemas.microsoft.com/office/drawing/2014/main" id="{AF8AB4E3-9401-41A5-88E6-FC8728A74EC6}"/>
              </a:ext>
            </a:extLst>
          </p:cNvPr>
          <p:cNvSpPr/>
          <p:nvPr/>
        </p:nvSpPr>
        <p:spPr>
          <a:xfrm>
            <a:off x="6280599" y="2282402"/>
            <a:ext cx="5911402" cy="4108817"/>
          </a:xfrm>
          <a:prstGeom prst="rect">
            <a:avLst/>
          </a:prstGeom>
        </p:spPr>
        <p:txBody>
          <a:bodyPr wrap="square">
            <a:spAutoFit/>
          </a:bodyPr>
          <a:lstStyle/>
          <a:p>
            <a:r>
              <a:rPr lang="fr-FR" sz="900" dirty="0">
                <a:solidFill>
                  <a:srgbClr val="AF00DB"/>
                </a:solidFill>
                <a:latin typeface="Consolas" panose="020B0609020204030204" pitchFamily="49" charset="0"/>
              </a:rPr>
              <a:t>            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3</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4</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3</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endParaRPr lang="fr-FR" sz="900" dirty="0">
              <a:solidFill>
                <a:srgbClr val="000000"/>
              </a:solidFill>
              <a:latin typeface="Consolas" panose="020B0609020204030204" pitchFamily="49" charset="0"/>
            </a:endParaRP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4</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"correct !! Commentaire a la C"</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5</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4</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6</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6</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"correct !! Commentaire a la C++"</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B25E093E-FC98-40A2-96D6-671A224BBB75}"/>
              </a:ext>
            </a:extLst>
          </p:cNvPr>
          <p:cNvSpPr/>
          <p:nvPr/>
        </p:nvSpPr>
        <p:spPr>
          <a:xfrm>
            <a:off x="244699" y="2390944"/>
            <a:ext cx="5666703" cy="3831818"/>
          </a:xfrm>
          <a:prstGeom prst="rect">
            <a:avLst/>
          </a:prstGeom>
        </p:spPr>
        <p:txBody>
          <a:bodyPr wrap="square">
            <a:spAutoFit/>
          </a:bodyPr>
          <a:lstStyle/>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main</a:t>
            </a:r>
            <a:r>
              <a:rPr lang="fr-FR" sz="900" dirty="0">
                <a:solidFill>
                  <a:srgbClr val="000000"/>
                </a:solidFill>
                <a:latin typeface="Consolas" panose="020B0609020204030204" pitchFamily="49" charset="0"/>
              </a:rPr>
              <a:t>(</a:t>
            </a:r>
            <a:r>
              <a:rPr lang="fr-FR" sz="900" dirty="0">
                <a:solidFill>
                  <a:srgbClr val="0000FF"/>
                </a:solidFill>
                <a:latin typeface="Consolas" panose="020B0609020204030204" pitchFamily="49" charset="0"/>
              </a:rPr>
              <a:t> </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char</a:t>
            </a:r>
            <a:r>
              <a:rPr lang="fr-FR" sz="900" dirty="0">
                <a:solidFill>
                  <a:srgbClr val="000000"/>
                </a:solidFill>
                <a:latin typeface="Consolas" panose="020B0609020204030204" pitchFamily="49" charset="0"/>
              </a:rPr>
              <a:t> s[</a:t>
            </a:r>
            <a:r>
              <a:rPr lang="fr-FR" sz="900" dirty="0">
                <a:solidFill>
                  <a:srgbClr val="09885A"/>
                </a:solidFill>
                <a:latin typeface="Consolas" panose="020B0609020204030204" pitchFamily="49" charset="0"/>
              </a:rPr>
              <a:t>255</a:t>
            </a:r>
            <a:r>
              <a:rPr lang="fr-FR" sz="900" dirty="0">
                <a:solidFill>
                  <a:srgbClr val="000000"/>
                </a:solidFill>
                <a:latin typeface="Consolas" panose="020B0609020204030204" pitchFamily="49" charset="0"/>
              </a:rPr>
              <a:t>];</a:t>
            </a:r>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i =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fflush</a:t>
            </a:r>
            <a:r>
              <a:rPr lang="fr-FR" sz="900" dirty="0">
                <a:solidFill>
                  <a:srgbClr val="000000"/>
                </a:solidFill>
                <a:latin typeface="Consolas" panose="020B0609020204030204" pitchFamily="49" charset="0"/>
              </a:rPr>
              <a:t>(</a:t>
            </a:r>
            <a:r>
              <a:rPr lang="fr-FR" sz="900" dirty="0" err="1">
                <a:solidFill>
                  <a:srgbClr val="000000"/>
                </a:solidFill>
                <a:latin typeface="Consolas" panose="020B0609020204030204" pitchFamily="49" charset="0"/>
              </a:rPr>
              <a:t>stdin</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gets</a:t>
            </a:r>
            <a:r>
              <a:rPr lang="fr-FR" sz="900" dirty="0">
                <a:solidFill>
                  <a:srgbClr val="000000"/>
                </a:solidFill>
                <a:latin typeface="Consolas" panose="020B0609020204030204" pitchFamily="49" charset="0"/>
              </a:rPr>
              <a:t>(s);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"%s\</a:t>
            </a:r>
            <a:r>
              <a:rPr lang="fr-FR" sz="900" dirty="0" err="1">
                <a:solidFill>
                  <a:srgbClr val="A31515"/>
                </a:solidFill>
                <a:latin typeface="Consolas" panose="020B0609020204030204" pitchFamily="49" charset="0"/>
              </a:rPr>
              <a:t>n"</a:t>
            </a:r>
            <a:r>
              <a:rPr lang="fr-FR" sz="900" dirty="0" err="1">
                <a:solidFill>
                  <a:srgbClr val="000000"/>
                </a:solidFill>
                <a:latin typeface="Consolas" panose="020B0609020204030204" pitchFamily="49" charset="0"/>
              </a:rPr>
              <a:t>,s</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while</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switch</a:t>
            </a:r>
            <a:r>
              <a:rPr lang="fr-FR" sz="900" dirty="0">
                <a:solidFill>
                  <a:srgbClr val="000000"/>
                </a:solidFill>
                <a:latin typeface="Consolas" panose="020B0609020204030204" pitchFamily="49" charset="0"/>
              </a:rPr>
              <a:t>(</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5</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3</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33817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solidFill>
                  <a:srgbClr val="FF0000"/>
                </a:solidFill>
              </a:rPr>
              <a:t>TP2</a:t>
            </a:r>
            <a:r>
              <a:rPr lang="fr-FR" dirty="0"/>
              <a:t> – EXERCICE 1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21585" y="1788064"/>
            <a:ext cx="5614988" cy="1873250"/>
          </a:xfrm>
        </p:spPr>
        <p:txBody>
          <a:bodyPr>
            <a:normAutofit/>
          </a:bodyPr>
          <a:lstStyle/>
          <a:p>
            <a:r>
              <a:rPr lang="fr-FR" dirty="0"/>
              <a:t>Enoncé de l’exercice 1 :</a:t>
            </a:r>
          </a:p>
          <a:p>
            <a:pPr marL="457200" lvl="1" indent="0">
              <a:buNone/>
            </a:pPr>
            <a:r>
              <a:rPr lang="fr-FR" sz="1400" dirty="0"/>
              <a:t>On veut reconnaitre un horaire sous la forme : 12:15 pour midi et 15 minutes.</a:t>
            </a:r>
          </a:p>
          <a:p>
            <a:pPr lvl="2"/>
            <a:r>
              <a:rPr lang="fr-FR" sz="1200" dirty="0"/>
              <a:t>Proposer un automate à états finis qui reconnait ces formes. </a:t>
            </a:r>
          </a:p>
          <a:p>
            <a:pPr lvl="2"/>
            <a:r>
              <a:rPr lang="fr-FR" sz="1200" dirty="0"/>
              <a:t>Ecrire un programme qui implante cet automate.</a:t>
            </a:r>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21585" y="4333339"/>
            <a:ext cx="5911403" cy="561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dirty="0"/>
              <a:t>Résolution – Automate à États Finis Déterministe :</a:t>
            </a:r>
          </a:p>
        </p:txBody>
      </p: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401351" y="1854335"/>
            <a:ext cx="5911403" cy="330529"/>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dirty="0"/>
              <a:t>Résolution – Code Source correspondant à l’AFD :</a:t>
            </a:r>
          </a:p>
        </p:txBody>
      </p:sp>
      <p:sp>
        <p:nvSpPr>
          <p:cNvPr id="20" name="Ellipse 19">
            <a:extLst>
              <a:ext uri="{FF2B5EF4-FFF2-40B4-BE49-F238E27FC236}">
                <a16:creationId xmlns:a16="http://schemas.microsoft.com/office/drawing/2014/main" id="{6644BDFD-9F05-4CC7-91EE-75EA7654EA85}"/>
              </a:ext>
            </a:extLst>
          </p:cNvPr>
          <p:cNvSpPr/>
          <p:nvPr/>
        </p:nvSpPr>
        <p:spPr>
          <a:xfrm>
            <a:off x="522370" y="543968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21" name="Ellipse 20">
            <a:extLst>
              <a:ext uri="{FF2B5EF4-FFF2-40B4-BE49-F238E27FC236}">
                <a16:creationId xmlns:a16="http://schemas.microsoft.com/office/drawing/2014/main" id="{2CACF6EF-77F9-4B06-B93F-29F3264DC641}"/>
              </a:ext>
            </a:extLst>
          </p:cNvPr>
          <p:cNvSpPr/>
          <p:nvPr/>
        </p:nvSpPr>
        <p:spPr>
          <a:xfrm>
            <a:off x="3361322" y="543968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22" name="Ellipse 21">
            <a:extLst>
              <a:ext uri="{FF2B5EF4-FFF2-40B4-BE49-F238E27FC236}">
                <a16:creationId xmlns:a16="http://schemas.microsoft.com/office/drawing/2014/main" id="{DA63D5EA-4978-469C-9974-C287E5E7DE14}"/>
              </a:ext>
            </a:extLst>
          </p:cNvPr>
          <p:cNvSpPr/>
          <p:nvPr/>
        </p:nvSpPr>
        <p:spPr>
          <a:xfrm>
            <a:off x="5390351" y="545489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76529B7F-8AB9-4C03-92C6-C452A182961F}"/>
              </a:ext>
            </a:extLst>
          </p:cNvPr>
          <p:cNvSpPr/>
          <p:nvPr/>
        </p:nvSpPr>
        <p:spPr>
          <a:xfrm>
            <a:off x="5466551" y="5531091"/>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cxnSp>
        <p:nvCxnSpPr>
          <p:cNvPr id="24" name="Connecteur droit avec flèche 23">
            <a:extLst>
              <a:ext uri="{FF2B5EF4-FFF2-40B4-BE49-F238E27FC236}">
                <a16:creationId xmlns:a16="http://schemas.microsoft.com/office/drawing/2014/main" id="{29507CED-5F75-496D-B719-8F0D36E342E0}"/>
              </a:ext>
            </a:extLst>
          </p:cNvPr>
          <p:cNvCxnSpPr>
            <a:cxnSpLocks/>
            <a:endCxn id="20" idx="2"/>
          </p:cNvCxnSpPr>
          <p:nvPr/>
        </p:nvCxnSpPr>
        <p:spPr>
          <a:xfrm>
            <a:off x="167425" y="5720530"/>
            <a:ext cx="354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EC45ECA0-6238-4E82-8D8A-283442B06383}"/>
              </a:ext>
            </a:extLst>
          </p:cNvPr>
          <p:cNvSpPr/>
          <p:nvPr/>
        </p:nvSpPr>
        <p:spPr>
          <a:xfrm>
            <a:off x="1385728" y="502394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28" name="Connecteur droit avec flèche 27">
            <a:extLst>
              <a:ext uri="{FF2B5EF4-FFF2-40B4-BE49-F238E27FC236}">
                <a16:creationId xmlns:a16="http://schemas.microsoft.com/office/drawing/2014/main" id="{29E37E5A-DB83-469E-9346-D2C5F725896D}"/>
              </a:ext>
            </a:extLst>
          </p:cNvPr>
          <p:cNvCxnSpPr>
            <a:cxnSpLocks/>
            <a:stCxn id="20" idx="7"/>
            <a:endCxn id="27" idx="2"/>
          </p:cNvCxnSpPr>
          <p:nvPr/>
        </p:nvCxnSpPr>
        <p:spPr>
          <a:xfrm flipV="1">
            <a:off x="1006053" y="5304793"/>
            <a:ext cx="379675" cy="21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15EDCB69-884A-426E-9681-4524C5A2E67E}"/>
              </a:ext>
            </a:extLst>
          </p:cNvPr>
          <p:cNvSpPr/>
          <p:nvPr/>
        </p:nvSpPr>
        <p:spPr>
          <a:xfrm>
            <a:off x="4406600" y="5439680"/>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36" name="Ellipse 35">
            <a:extLst>
              <a:ext uri="{FF2B5EF4-FFF2-40B4-BE49-F238E27FC236}">
                <a16:creationId xmlns:a16="http://schemas.microsoft.com/office/drawing/2014/main" id="{1880CCE5-B765-4028-829E-741E8AC4B5AE}"/>
              </a:ext>
            </a:extLst>
          </p:cNvPr>
          <p:cNvSpPr/>
          <p:nvPr/>
        </p:nvSpPr>
        <p:spPr>
          <a:xfrm>
            <a:off x="1361765" y="5885874"/>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7" name="Ellipse 36">
            <a:extLst>
              <a:ext uri="{FF2B5EF4-FFF2-40B4-BE49-F238E27FC236}">
                <a16:creationId xmlns:a16="http://schemas.microsoft.com/office/drawing/2014/main" id="{E68353ED-2C9B-4044-BADA-3022E3424B42}"/>
              </a:ext>
            </a:extLst>
          </p:cNvPr>
          <p:cNvSpPr/>
          <p:nvPr/>
        </p:nvSpPr>
        <p:spPr>
          <a:xfrm>
            <a:off x="2459364" y="543968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48" name="ZoneTexte 47">
            <a:extLst>
              <a:ext uri="{FF2B5EF4-FFF2-40B4-BE49-F238E27FC236}">
                <a16:creationId xmlns:a16="http://schemas.microsoft.com/office/drawing/2014/main" id="{08BDE7D2-3CCE-412A-815C-3B2D23DF5855}"/>
              </a:ext>
            </a:extLst>
          </p:cNvPr>
          <p:cNvSpPr txBox="1"/>
          <p:nvPr/>
        </p:nvSpPr>
        <p:spPr>
          <a:xfrm>
            <a:off x="-51079" y="5439682"/>
            <a:ext cx="601447" cy="261610"/>
          </a:xfrm>
          <a:prstGeom prst="rect">
            <a:avLst/>
          </a:prstGeom>
          <a:noFill/>
        </p:spPr>
        <p:txBody>
          <a:bodyPr wrap="none" rtlCol="0">
            <a:spAutoFit/>
          </a:bodyPr>
          <a:lstStyle/>
          <a:p>
            <a:r>
              <a:rPr lang="fr-FR" sz="1100" dirty="0" err="1"/>
              <a:t>debut</a:t>
            </a:r>
            <a:endParaRPr lang="fr-FR" sz="1100" dirty="0"/>
          </a:p>
        </p:txBody>
      </p:sp>
      <p:cxnSp>
        <p:nvCxnSpPr>
          <p:cNvPr id="53" name="Connecteur droit avec flèche 52">
            <a:extLst>
              <a:ext uri="{FF2B5EF4-FFF2-40B4-BE49-F238E27FC236}">
                <a16:creationId xmlns:a16="http://schemas.microsoft.com/office/drawing/2014/main" id="{11AECBBB-5C67-41EE-9E1F-3145118CB7EE}"/>
              </a:ext>
            </a:extLst>
          </p:cNvPr>
          <p:cNvCxnSpPr>
            <a:stCxn id="20" idx="5"/>
            <a:endCxn id="36" idx="2"/>
          </p:cNvCxnSpPr>
          <p:nvPr/>
        </p:nvCxnSpPr>
        <p:spPr>
          <a:xfrm>
            <a:off x="1006053" y="5919119"/>
            <a:ext cx="355712" cy="24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46D3243E-0169-4A20-9FDE-B7A968B9F4F1}"/>
              </a:ext>
            </a:extLst>
          </p:cNvPr>
          <p:cNvSpPr txBox="1"/>
          <p:nvPr/>
        </p:nvSpPr>
        <p:spPr>
          <a:xfrm>
            <a:off x="799741" y="5131419"/>
            <a:ext cx="436338" cy="261610"/>
          </a:xfrm>
          <a:prstGeom prst="rect">
            <a:avLst/>
          </a:prstGeom>
          <a:noFill/>
        </p:spPr>
        <p:txBody>
          <a:bodyPr wrap="none" rtlCol="0">
            <a:spAutoFit/>
          </a:bodyPr>
          <a:lstStyle/>
          <a:p>
            <a:r>
              <a:rPr lang="fr-FR" sz="1100" dirty="0"/>
              <a:t>0|1</a:t>
            </a:r>
          </a:p>
        </p:txBody>
      </p:sp>
      <p:sp>
        <p:nvSpPr>
          <p:cNvPr id="79" name="ZoneTexte 78">
            <a:extLst>
              <a:ext uri="{FF2B5EF4-FFF2-40B4-BE49-F238E27FC236}">
                <a16:creationId xmlns:a16="http://schemas.microsoft.com/office/drawing/2014/main" id="{5FF885C4-D2DC-4EDB-8A6B-A4902D416729}"/>
              </a:ext>
            </a:extLst>
          </p:cNvPr>
          <p:cNvSpPr txBox="1"/>
          <p:nvPr/>
        </p:nvSpPr>
        <p:spPr>
          <a:xfrm>
            <a:off x="957433" y="6042920"/>
            <a:ext cx="263214" cy="261610"/>
          </a:xfrm>
          <a:prstGeom prst="rect">
            <a:avLst/>
          </a:prstGeom>
          <a:noFill/>
        </p:spPr>
        <p:txBody>
          <a:bodyPr wrap="none" rtlCol="0">
            <a:spAutoFit/>
          </a:bodyPr>
          <a:lstStyle/>
          <a:p>
            <a:r>
              <a:rPr lang="fr-FR" sz="1100" dirty="0"/>
              <a:t>2</a:t>
            </a:r>
          </a:p>
        </p:txBody>
      </p:sp>
      <p:sp>
        <p:nvSpPr>
          <p:cNvPr id="85" name="ZoneTexte 84">
            <a:extLst>
              <a:ext uri="{FF2B5EF4-FFF2-40B4-BE49-F238E27FC236}">
                <a16:creationId xmlns:a16="http://schemas.microsoft.com/office/drawing/2014/main" id="{F10CB63B-1AE3-4082-9B0D-9802AC907BC2}"/>
              </a:ext>
            </a:extLst>
          </p:cNvPr>
          <p:cNvSpPr txBox="1"/>
          <p:nvPr/>
        </p:nvSpPr>
        <p:spPr>
          <a:xfrm>
            <a:off x="2010019" y="5116928"/>
            <a:ext cx="564578" cy="261610"/>
          </a:xfrm>
          <a:prstGeom prst="rect">
            <a:avLst/>
          </a:prstGeom>
          <a:noFill/>
        </p:spPr>
        <p:txBody>
          <a:bodyPr wrap="none" rtlCol="0">
            <a:spAutoFit/>
          </a:bodyPr>
          <a:lstStyle/>
          <a:p>
            <a:r>
              <a:rPr lang="fr-FR" sz="1100" dirty="0"/>
              <a:t>[ 0-9 ]</a:t>
            </a:r>
          </a:p>
        </p:txBody>
      </p:sp>
      <p:sp>
        <p:nvSpPr>
          <p:cNvPr id="86" name="ZoneTexte 85">
            <a:extLst>
              <a:ext uri="{FF2B5EF4-FFF2-40B4-BE49-F238E27FC236}">
                <a16:creationId xmlns:a16="http://schemas.microsoft.com/office/drawing/2014/main" id="{69A09619-D5CC-4A32-9859-1AB8DF851AEE}"/>
              </a:ext>
            </a:extLst>
          </p:cNvPr>
          <p:cNvSpPr txBox="1"/>
          <p:nvPr/>
        </p:nvSpPr>
        <p:spPr>
          <a:xfrm>
            <a:off x="1982637" y="6096271"/>
            <a:ext cx="564578" cy="261610"/>
          </a:xfrm>
          <a:prstGeom prst="rect">
            <a:avLst/>
          </a:prstGeom>
          <a:noFill/>
        </p:spPr>
        <p:txBody>
          <a:bodyPr wrap="none" rtlCol="0">
            <a:spAutoFit/>
          </a:bodyPr>
          <a:lstStyle/>
          <a:p>
            <a:r>
              <a:rPr lang="fr-FR" sz="1100" dirty="0"/>
              <a:t>[ 0-3 ]</a:t>
            </a:r>
          </a:p>
        </p:txBody>
      </p:sp>
      <p:cxnSp>
        <p:nvCxnSpPr>
          <p:cNvPr id="91" name="Connecteur droit avec flèche 90">
            <a:extLst>
              <a:ext uri="{FF2B5EF4-FFF2-40B4-BE49-F238E27FC236}">
                <a16:creationId xmlns:a16="http://schemas.microsoft.com/office/drawing/2014/main" id="{7871A8FF-8CB2-48B8-A954-093979D81B26}"/>
              </a:ext>
            </a:extLst>
          </p:cNvPr>
          <p:cNvCxnSpPr>
            <a:cxnSpLocks/>
            <a:stCxn id="27" idx="6"/>
            <a:endCxn id="37" idx="1"/>
          </p:cNvCxnSpPr>
          <p:nvPr/>
        </p:nvCxnSpPr>
        <p:spPr>
          <a:xfrm>
            <a:off x="1952398" y="5304793"/>
            <a:ext cx="589953" cy="21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DF7FEA80-6DB6-48E5-A901-BA0619C4D5D8}"/>
              </a:ext>
            </a:extLst>
          </p:cNvPr>
          <p:cNvCxnSpPr>
            <a:cxnSpLocks/>
            <a:stCxn id="36" idx="6"/>
            <a:endCxn id="37" idx="3"/>
          </p:cNvCxnSpPr>
          <p:nvPr/>
        </p:nvCxnSpPr>
        <p:spPr>
          <a:xfrm flipV="1">
            <a:off x="1928435" y="5919119"/>
            <a:ext cx="613916" cy="24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D8F02C58-EFE6-4860-B7F3-187DF59F1AB4}"/>
              </a:ext>
            </a:extLst>
          </p:cNvPr>
          <p:cNvCxnSpPr>
            <a:stCxn id="37" idx="6"/>
            <a:endCxn id="21" idx="2"/>
          </p:cNvCxnSpPr>
          <p:nvPr/>
        </p:nvCxnSpPr>
        <p:spPr>
          <a:xfrm flipV="1">
            <a:off x="3026034" y="5720529"/>
            <a:ext cx="3352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68EBB794-341E-41CF-9497-D62534432754}"/>
              </a:ext>
            </a:extLst>
          </p:cNvPr>
          <p:cNvSpPr txBox="1"/>
          <p:nvPr/>
        </p:nvSpPr>
        <p:spPr>
          <a:xfrm>
            <a:off x="3082814" y="5424293"/>
            <a:ext cx="227948" cy="276999"/>
          </a:xfrm>
          <a:prstGeom prst="rect">
            <a:avLst/>
          </a:prstGeom>
          <a:noFill/>
        </p:spPr>
        <p:txBody>
          <a:bodyPr wrap="none" rtlCol="0">
            <a:spAutoFit/>
          </a:bodyPr>
          <a:lstStyle/>
          <a:p>
            <a:r>
              <a:rPr lang="fr-FR" sz="1200" b="1" dirty="0">
                <a:effectLst>
                  <a:outerShdw blurRad="38100" dist="38100" dir="2700000" algn="tl">
                    <a:srgbClr val="000000">
                      <a:alpha val="43137"/>
                    </a:srgbClr>
                  </a:outerShdw>
                </a:effectLst>
              </a:rPr>
              <a:t>:</a:t>
            </a:r>
            <a:endParaRPr lang="fr-FR" sz="1100" b="1" dirty="0">
              <a:effectLst>
                <a:outerShdw blurRad="38100" dist="38100" dir="2700000" algn="tl">
                  <a:srgbClr val="000000">
                    <a:alpha val="43137"/>
                  </a:srgbClr>
                </a:outerShdw>
              </a:effectLst>
            </a:endParaRPr>
          </a:p>
        </p:txBody>
      </p:sp>
      <p:cxnSp>
        <p:nvCxnSpPr>
          <p:cNvPr id="106" name="Connecteur droit avec flèche 105">
            <a:extLst>
              <a:ext uri="{FF2B5EF4-FFF2-40B4-BE49-F238E27FC236}">
                <a16:creationId xmlns:a16="http://schemas.microsoft.com/office/drawing/2014/main" id="{4464A58C-70F0-4ECD-AE97-0124E4CC7D71}"/>
              </a:ext>
            </a:extLst>
          </p:cNvPr>
          <p:cNvCxnSpPr>
            <a:stCxn id="21" idx="6"/>
            <a:endCxn id="29" idx="2"/>
          </p:cNvCxnSpPr>
          <p:nvPr/>
        </p:nvCxnSpPr>
        <p:spPr>
          <a:xfrm flipV="1">
            <a:off x="3927992" y="5720528"/>
            <a:ext cx="4786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AA11759E-A7C2-4BD0-8BF6-55E337D5BE13}"/>
              </a:ext>
            </a:extLst>
          </p:cNvPr>
          <p:cNvCxnSpPr>
            <a:cxnSpLocks/>
            <a:stCxn id="29" idx="6"/>
          </p:cNvCxnSpPr>
          <p:nvPr/>
        </p:nvCxnSpPr>
        <p:spPr>
          <a:xfrm>
            <a:off x="4973270" y="5720528"/>
            <a:ext cx="431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ZoneTexte 118">
            <a:extLst>
              <a:ext uri="{FF2B5EF4-FFF2-40B4-BE49-F238E27FC236}">
                <a16:creationId xmlns:a16="http://schemas.microsoft.com/office/drawing/2014/main" id="{CBDAE623-FABD-4B46-BC0B-BB60CC23D045}"/>
              </a:ext>
            </a:extLst>
          </p:cNvPr>
          <p:cNvSpPr txBox="1"/>
          <p:nvPr/>
        </p:nvSpPr>
        <p:spPr>
          <a:xfrm>
            <a:off x="3890220" y="5398258"/>
            <a:ext cx="564578" cy="261610"/>
          </a:xfrm>
          <a:prstGeom prst="rect">
            <a:avLst/>
          </a:prstGeom>
          <a:noFill/>
        </p:spPr>
        <p:txBody>
          <a:bodyPr wrap="none" rtlCol="0">
            <a:spAutoFit/>
          </a:bodyPr>
          <a:lstStyle/>
          <a:p>
            <a:r>
              <a:rPr lang="fr-FR" sz="1100" dirty="0"/>
              <a:t>[ 0-5 ]</a:t>
            </a:r>
          </a:p>
        </p:txBody>
      </p:sp>
      <p:sp>
        <p:nvSpPr>
          <p:cNvPr id="120" name="ZoneTexte 119">
            <a:extLst>
              <a:ext uri="{FF2B5EF4-FFF2-40B4-BE49-F238E27FC236}">
                <a16:creationId xmlns:a16="http://schemas.microsoft.com/office/drawing/2014/main" id="{2D28B265-81F9-4CA7-890B-B9A9E3E95043}"/>
              </a:ext>
            </a:extLst>
          </p:cNvPr>
          <p:cNvSpPr txBox="1"/>
          <p:nvPr/>
        </p:nvSpPr>
        <p:spPr>
          <a:xfrm>
            <a:off x="4936605" y="5382717"/>
            <a:ext cx="564578" cy="261610"/>
          </a:xfrm>
          <a:prstGeom prst="rect">
            <a:avLst/>
          </a:prstGeom>
          <a:noFill/>
        </p:spPr>
        <p:txBody>
          <a:bodyPr wrap="none" rtlCol="0">
            <a:spAutoFit/>
          </a:bodyPr>
          <a:lstStyle/>
          <a:p>
            <a:r>
              <a:rPr lang="fr-FR" sz="1100" dirty="0"/>
              <a:t>[ 0-9 ]</a:t>
            </a:r>
          </a:p>
        </p:txBody>
      </p:sp>
      <p:sp>
        <p:nvSpPr>
          <p:cNvPr id="121" name="Rectangle 120">
            <a:extLst>
              <a:ext uri="{FF2B5EF4-FFF2-40B4-BE49-F238E27FC236}">
                <a16:creationId xmlns:a16="http://schemas.microsoft.com/office/drawing/2014/main" id="{C0D7EE11-686A-4024-8347-2CF5D75CC2B5}"/>
              </a:ext>
            </a:extLst>
          </p:cNvPr>
          <p:cNvSpPr/>
          <p:nvPr/>
        </p:nvSpPr>
        <p:spPr>
          <a:xfrm>
            <a:off x="6506437" y="2184864"/>
            <a:ext cx="5701232" cy="4262705"/>
          </a:xfrm>
          <a:prstGeom prst="rect">
            <a:avLst/>
          </a:prstGeom>
        </p:spPr>
        <p:txBody>
          <a:bodyPr wrap="square">
            <a:spAutoFit/>
          </a:bodyPr>
          <a:lstStyle/>
          <a:p>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main(</a:t>
            </a:r>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argc</a:t>
            </a:r>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char</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argv</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char</a:t>
            </a:r>
            <a:r>
              <a:rPr lang="fr-MA" sz="600" dirty="0">
                <a:solidFill>
                  <a:srgbClr val="000000"/>
                </a:solidFill>
                <a:latin typeface="Consolas" panose="020B0609020204030204" pitchFamily="49" charset="0"/>
              </a:rPr>
              <a:t> s[</a:t>
            </a:r>
            <a:r>
              <a:rPr lang="fr-MA" sz="600" dirty="0">
                <a:solidFill>
                  <a:srgbClr val="09885A"/>
                </a:solidFill>
                <a:latin typeface="Consolas" panose="020B0609020204030204" pitchFamily="49" charset="0"/>
              </a:rPr>
              <a:t>255</a:t>
            </a:r>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etat</a:t>
            </a:r>
            <a:r>
              <a:rPr lang="fr-MA" sz="600" dirty="0">
                <a:solidFill>
                  <a:srgbClr val="000000"/>
                </a:solidFill>
                <a:latin typeface="Consolas" panose="020B0609020204030204" pitchFamily="49" charset="0"/>
              </a:rPr>
              <a:t> = </a:t>
            </a:r>
            <a:r>
              <a:rPr lang="fr-MA" sz="600" dirty="0">
                <a:solidFill>
                  <a:srgbClr val="09885A"/>
                </a:solidFill>
                <a:latin typeface="Consolas" panose="020B0609020204030204" pitchFamily="49" charset="0"/>
              </a:rPr>
              <a:t>0</a:t>
            </a:r>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i = </a:t>
            </a:r>
            <a:r>
              <a:rPr lang="fr-MA" sz="600" dirty="0">
                <a:solidFill>
                  <a:srgbClr val="09885A"/>
                </a:solidFill>
                <a:latin typeface="Consolas" panose="020B0609020204030204" pitchFamily="49" charset="0"/>
              </a:rPr>
              <a:t>0</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fflush</a:t>
            </a:r>
            <a:r>
              <a:rPr lang="fr-MA" sz="600" dirty="0">
                <a:solidFill>
                  <a:srgbClr val="000000"/>
                </a:solidFill>
                <a:latin typeface="Consolas" panose="020B0609020204030204" pitchFamily="49" charset="0"/>
              </a:rPr>
              <a:t>(</a:t>
            </a:r>
            <a:r>
              <a:rPr lang="fr-MA" sz="600" dirty="0" err="1">
                <a:solidFill>
                  <a:srgbClr val="000000"/>
                </a:solidFill>
                <a:latin typeface="Consolas" panose="020B0609020204030204" pitchFamily="49" charset="0"/>
              </a:rPr>
              <a:t>stdin</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gets</a:t>
            </a:r>
            <a:r>
              <a:rPr lang="fr-MA" sz="600" dirty="0">
                <a:solidFill>
                  <a:srgbClr val="000000"/>
                </a:solidFill>
                <a:latin typeface="Consolas" panose="020B0609020204030204" pitchFamily="49" charset="0"/>
              </a:rPr>
              <a:t>(s); printf(</a:t>
            </a:r>
            <a:r>
              <a:rPr lang="fr-MA" sz="600" dirty="0">
                <a:solidFill>
                  <a:srgbClr val="A31515"/>
                </a:solidFill>
                <a:latin typeface="Consolas" panose="020B0609020204030204" pitchFamily="49" charset="0"/>
              </a:rPr>
              <a:t>"%s\</a:t>
            </a:r>
            <a:r>
              <a:rPr lang="fr-MA" sz="600" dirty="0" err="1">
                <a:solidFill>
                  <a:srgbClr val="A31515"/>
                </a:solidFill>
                <a:latin typeface="Consolas" panose="020B0609020204030204" pitchFamily="49" charset="0"/>
              </a:rPr>
              <a:t>n"</a:t>
            </a:r>
            <a:r>
              <a:rPr lang="fr-MA" sz="600" dirty="0" err="1">
                <a:solidFill>
                  <a:srgbClr val="000000"/>
                </a:solidFill>
                <a:latin typeface="Consolas" panose="020B0609020204030204" pitchFamily="49" charset="0"/>
              </a:rPr>
              <a:t>,s</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while</a:t>
            </a:r>
            <a:r>
              <a:rPr lang="fr-MA" sz="600" dirty="0">
                <a:solidFill>
                  <a:srgbClr val="000000"/>
                </a:solidFill>
                <a:latin typeface="Consolas" panose="020B0609020204030204" pitchFamily="49" charset="0"/>
              </a:rPr>
              <a:t>(</a:t>
            </a:r>
            <a:r>
              <a:rPr lang="fr-MA" sz="600" dirty="0">
                <a:solidFill>
                  <a:srgbClr val="09885A"/>
                </a:solidFill>
                <a:latin typeface="Consolas" panose="020B0609020204030204" pitchFamily="49" charset="0"/>
              </a:rPr>
              <a:t>1</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switch</a:t>
            </a:r>
            <a:r>
              <a:rPr lang="fr-MA" sz="700" dirty="0">
                <a:solidFill>
                  <a:srgbClr val="000000"/>
                </a:solidFill>
                <a:latin typeface="Consolas" panose="020B0609020204030204" pitchFamily="49" charset="0"/>
              </a:rPr>
              <a:t>(</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0</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 == </a:t>
            </a:r>
            <a:r>
              <a:rPr lang="fr-MA" sz="700" dirty="0">
                <a:solidFill>
                  <a:srgbClr val="A31515"/>
                </a:solidFill>
                <a:latin typeface="Consolas" panose="020B0609020204030204" pitchFamily="49" charset="0"/>
              </a:rPr>
              <a:t>'0'</a:t>
            </a:r>
            <a:r>
              <a:rPr lang="fr-MA" sz="700" dirty="0">
                <a:solidFill>
                  <a:srgbClr val="000000"/>
                </a:solidFill>
                <a:latin typeface="Consolas" panose="020B0609020204030204" pitchFamily="49" charset="0"/>
              </a:rPr>
              <a:t> || s[i] == </a:t>
            </a:r>
            <a:r>
              <a:rPr lang="fr-MA" sz="700" dirty="0">
                <a:solidFill>
                  <a:srgbClr val="A31515"/>
                </a:solidFill>
                <a:latin typeface="Consolas" panose="020B0609020204030204" pitchFamily="49" charset="0"/>
              </a:rPr>
              <a:t>'1'</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 == </a:t>
            </a:r>
            <a:r>
              <a:rPr lang="fr-MA" sz="700" dirty="0">
                <a:solidFill>
                  <a:srgbClr val="A31515"/>
                </a:solidFill>
                <a:latin typeface="Consolas" panose="020B0609020204030204" pitchFamily="49" charset="0"/>
              </a:rPr>
              <a:t>'2'</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2</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a:t>
            </a:r>
            <a:r>
              <a:rPr lang="fr-MA" sz="700" dirty="0" err="1">
                <a:solidFill>
                  <a:srgbClr val="000000"/>
                </a:solidFill>
                <a:latin typeface="Consolas" panose="020B0609020204030204" pitchFamily="49" charset="0"/>
              </a:rPr>
              <a:t>isdigit</a:t>
            </a:r>
            <a:r>
              <a:rPr lang="fr-MA" sz="700" dirty="0">
                <a:solidFill>
                  <a:srgbClr val="000000"/>
                </a:solidFill>
                <a:latin typeface="Consolas" panose="020B0609020204030204" pitchFamily="49" charset="0"/>
              </a:rPr>
              <a:t>(s[i]))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3</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2</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(s[i]&gt;= </a:t>
            </a:r>
            <a:r>
              <a:rPr lang="fr-MA" sz="700" dirty="0">
                <a:solidFill>
                  <a:srgbClr val="A31515"/>
                </a:solidFill>
                <a:latin typeface="Consolas" panose="020B0609020204030204" pitchFamily="49" charset="0"/>
              </a:rPr>
              <a:t>'0'</a:t>
            </a:r>
            <a:r>
              <a:rPr lang="fr-MA" sz="700" dirty="0">
                <a:solidFill>
                  <a:srgbClr val="000000"/>
                </a:solidFill>
                <a:latin typeface="Consolas" panose="020B0609020204030204" pitchFamily="49" charset="0"/>
              </a:rPr>
              <a:t> &amp;&amp; s[i] &lt;= </a:t>
            </a:r>
            <a:r>
              <a:rPr lang="fr-MA" sz="700" dirty="0">
                <a:solidFill>
                  <a:srgbClr val="A31515"/>
                </a:solidFill>
                <a:latin typeface="Consolas" panose="020B0609020204030204" pitchFamily="49" charset="0"/>
              </a:rPr>
              <a:t>'3'</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3</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3</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 == </a:t>
            </a:r>
            <a:r>
              <a:rPr lang="fr-MA" sz="700" dirty="0">
                <a:solidFill>
                  <a:srgbClr val="A31515"/>
                </a:solidFill>
                <a:latin typeface="Consolas" panose="020B0609020204030204" pitchFamily="49" charset="0"/>
              </a:rPr>
              <a:t>':'</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4</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4</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(s[i]&gt;= </a:t>
            </a:r>
            <a:r>
              <a:rPr lang="fr-MA" sz="700" dirty="0">
                <a:solidFill>
                  <a:srgbClr val="A31515"/>
                </a:solidFill>
                <a:latin typeface="Consolas" panose="020B0609020204030204" pitchFamily="49" charset="0"/>
              </a:rPr>
              <a:t>'0'</a:t>
            </a:r>
            <a:r>
              <a:rPr lang="fr-MA" sz="700" dirty="0">
                <a:solidFill>
                  <a:srgbClr val="000000"/>
                </a:solidFill>
                <a:latin typeface="Consolas" panose="020B0609020204030204" pitchFamily="49" charset="0"/>
              </a:rPr>
              <a:t> &amp;&amp; s[i] &lt;= </a:t>
            </a:r>
            <a:r>
              <a:rPr lang="fr-MA" sz="700" dirty="0">
                <a:solidFill>
                  <a:srgbClr val="A31515"/>
                </a:solidFill>
                <a:latin typeface="Consolas" panose="020B0609020204030204" pitchFamily="49" charset="0"/>
              </a:rPr>
              <a:t>'5'</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5</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5</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a:t>
            </a:r>
            <a:r>
              <a:rPr lang="fr-MA" sz="700" dirty="0" err="1">
                <a:solidFill>
                  <a:srgbClr val="000000"/>
                </a:solidFill>
                <a:latin typeface="Consolas" panose="020B0609020204030204" pitchFamily="49" charset="0"/>
              </a:rPr>
              <a:t>isdigit</a:t>
            </a:r>
            <a:r>
              <a:rPr lang="fr-MA" sz="700" dirty="0">
                <a:solidFill>
                  <a:srgbClr val="000000"/>
                </a:solidFill>
                <a:latin typeface="Consolas" panose="020B0609020204030204" pitchFamily="49" charset="0"/>
              </a:rPr>
              <a:t>(s[i]))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6</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6</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"correct !!"</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0</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p>
          <a:p>
            <a:r>
              <a:rPr lang="fr-MA" sz="600" dirty="0">
                <a:solidFill>
                  <a:srgbClr val="000000"/>
                </a:solidFill>
                <a:latin typeface="Consolas" panose="020B0609020204030204" pitchFamily="49" charset="0"/>
              </a:rPr>
              <a:t>    }</a:t>
            </a:r>
          </a:p>
          <a:p>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return</a:t>
            </a:r>
            <a:r>
              <a:rPr lang="fr-MA" sz="600" dirty="0">
                <a:solidFill>
                  <a:srgbClr val="000000"/>
                </a:solidFill>
                <a:latin typeface="Consolas" panose="020B0609020204030204" pitchFamily="49" charset="0"/>
              </a:rPr>
              <a:t> </a:t>
            </a:r>
            <a:r>
              <a:rPr lang="fr-MA" sz="600" dirty="0">
                <a:solidFill>
                  <a:srgbClr val="09885A"/>
                </a:solidFill>
                <a:latin typeface="Consolas" panose="020B0609020204030204" pitchFamily="49" charset="0"/>
              </a:rPr>
              <a:t>0</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a:t>
            </a:r>
          </a:p>
        </p:txBody>
      </p:sp>
      <p:cxnSp>
        <p:nvCxnSpPr>
          <p:cNvPr id="9" name="Connecteur droit 8">
            <a:extLst>
              <a:ext uri="{FF2B5EF4-FFF2-40B4-BE49-F238E27FC236}">
                <a16:creationId xmlns:a16="http://schemas.microsoft.com/office/drawing/2014/main" id="{CB22A2D9-3B28-4E03-A417-1961AB67919D}"/>
              </a:ext>
            </a:extLst>
          </p:cNvPr>
          <p:cNvCxnSpPr/>
          <p:nvPr/>
        </p:nvCxnSpPr>
        <p:spPr>
          <a:xfrm>
            <a:off x="6160394" y="1931831"/>
            <a:ext cx="0" cy="46750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54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sz="2400" dirty="0"/>
              <a:t>EXERCICES D’ANALYSE LEXICAL DE L’EXAMEN DE L’ANNÉE DERNIÈRE (2017) </a:t>
            </a:r>
            <a:endParaRPr lang="fr-FR"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pPr algn="l"/>
            <a:r>
              <a:rPr lang="fr-FR" sz="3200" b="1" dirty="0"/>
              <a:t>3 – EXERCICES SUPPLÉMENTAIRES (TP RÉVISION)</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sp>
        <p:nvSpPr>
          <p:cNvPr id="6" name="Titre 1">
            <a:extLst>
              <a:ext uri="{FF2B5EF4-FFF2-40B4-BE49-F238E27FC236}">
                <a16:creationId xmlns:a16="http://schemas.microsoft.com/office/drawing/2014/main" id="{65C30D37-E95D-4A51-A27C-DA513C68672B}"/>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pic>
        <p:nvPicPr>
          <p:cNvPr id="7" name="Image 6">
            <a:extLst>
              <a:ext uri="{FF2B5EF4-FFF2-40B4-BE49-F238E27FC236}">
                <a16:creationId xmlns:a16="http://schemas.microsoft.com/office/drawing/2014/main" id="{94B996D9-3172-45B6-9E36-C1BAF16851F6}"/>
              </a:ext>
            </a:extLst>
          </p:cNvPr>
          <p:cNvPicPr>
            <a:picLocks noChangeAspect="1"/>
          </p:cNvPicPr>
          <p:nvPr/>
        </p:nvPicPr>
        <p:blipFill>
          <a:blip r:embed="rId3">
            <a:duotone>
              <a:prstClr val="black"/>
              <a:schemeClr val="accent1">
                <a:tint val="45000"/>
                <a:satMod val="400000"/>
              </a:schemeClr>
            </a:duotone>
          </a:blip>
          <a:stretch>
            <a:fillRect/>
          </a:stretch>
        </p:blipFill>
        <p:spPr>
          <a:xfrm>
            <a:off x="3808540" y="1371600"/>
            <a:ext cx="3139440" cy="3139440"/>
          </a:xfrm>
          <a:prstGeom prst="rect">
            <a:avLst/>
          </a:prstGeom>
        </p:spPr>
      </p:pic>
      <p:pic>
        <p:nvPicPr>
          <p:cNvPr id="9" name="Image 8">
            <a:extLst>
              <a:ext uri="{FF2B5EF4-FFF2-40B4-BE49-F238E27FC236}">
                <a16:creationId xmlns:a16="http://schemas.microsoft.com/office/drawing/2014/main" id="{58BF8263-E70B-4261-BD9B-A6863A59EE54}"/>
              </a:ext>
            </a:extLst>
          </p:cNvPr>
          <p:cNvPicPr>
            <a:picLocks noChangeAspect="1"/>
          </p:cNvPicPr>
          <p:nvPr/>
        </p:nvPicPr>
        <p:blipFill>
          <a:blip r:embed="rId4">
            <a:duotone>
              <a:prstClr val="black"/>
              <a:schemeClr val="accent1">
                <a:tint val="45000"/>
                <a:satMod val="400000"/>
              </a:schemeClr>
            </a:duotone>
          </a:blip>
          <a:stretch>
            <a:fillRect/>
          </a:stretch>
        </p:blipFill>
        <p:spPr>
          <a:xfrm>
            <a:off x="7268885" y="1788227"/>
            <a:ext cx="1962738" cy="2306185"/>
          </a:xfrm>
          <a:prstGeom prst="rect">
            <a:avLst/>
          </a:prstGeom>
        </p:spPr>
      </p:pic>
      <p:sp>
        <p:nvSpPr>
          <p:cNvPr id="10" name="ZoneTexte 9">
            <a:extLst>
              <a:ext uri="{FF2B5EF4-FFF2-40B4-BE49-F238E27FC236}">
                <a16:creationId xmlns:a16="http://schemas.microsoft.com/office/drawing/2014/main" id="{630174A2-50FE-4066-8044-E87F3DB67FB5}"/>
              </a:ext>
            </a:extLst>
          </p:cNvPr>
          <p:cNvSpPr txBox="1"/>
          <p:nvPr/>
        </p:nvSpPr>
        <p:spPr>
          <a:xfrm>
            <a:off x="6497508" y="2387321"/>
            <a:ext cx="771377" cy="1107996"/>
          </a:xfrm>
          <a:prstGeom prst="rect">
            <a:avLst/>
          </a:prstGeom>
          <a:noFill/>
        </p:spPr>
        <p:txBody>
          <a:bodyPr wrap="square" rtlCol="0">
            <a:spAutoFit/>
          </a:bodyPr>
          <a:lstStyle/>
          <a:p>
            <a:r>
              <a:rPr lang="fr-FR" sz="6600" b="1" dirty="0">
                <a:solidFill>
                  <a:schemeClr val="bg1"/>
                </a:solidFill>
                <a:effectLst>
                  <a:outerShdw blurRad="38100" dist="38100" dir="2700000" algn="tl">
                    <a:srgbClr val="000000">
                      <a:alpha val="43137"/>
                    </a:srgbClr>
                  </a:outerShdw>
                </a:effectLst>
              </a:rPr>
              <a:t>&amp;</a:t>
            </a:r>
          </a:p>
        </p:txBody>
      </p:sp>
    </p:spTree>
    <p:extLst>
      <p:ext uri="{BB962C8B-B14F-4D97-AF65-F5344CB8AC3E}">
        <p14:creationId xmlns:p14="http://schemas.microsoft.com/office/powerpoint/2010/main" val="2132350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4 (PAGE 44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28</a:t>
            </a:fld>
            <a:endParaRPr lang="fr-FR"/>
          </a:p>
        </p:txBody>
      </p:sp>
      <p:sp>
        <p:nvSpPr>
          <p:cNvPr id="4" name="Espace réservé du contenu 3">
            <a:extLst>
              <a:ext uri="{FF2B5EF4-FFF2-40B4-BE49-F238E27FC236}">
                <a16:creationId xmlns:a16="http://schemas.microsoft.com/office/drawing/2014/main" id="{C2743841-BAD8-4E77-9585-C6BFC1D9A133}"/>
              </a:ext>
            </a:extLst>
          </p:cNvPr>
          <p:cNvSpPr>
            <a:spLocks noGrp="1"/>
          </p:cNvSpPr>
          <p:nvPr>
            <p:ph sz="quarter" idx="13"/>
          </p:nvPr>
        </p:nvSpPr>
        <p:spPr>
          <a:xfrm>
            <a:off x="579550" y="2466939"/>
            <a:ext cx="11496540" cy="2581580"/>
          </a:xfrm>
        </p:spPr>
        <p:txBody>
          <a:bodyPr>
            <a:normAutofit fontScale="77500" lnSpcReduction="20000"/>
          </a:bodyPr>
          <a:lstStyle/>
          <a:p>
            <a:r>
              <a:rPr lang="fr-FR" dirty="0"/>
              <a:t>Donner une expression régulière qui valide une forme simplifiée des adresses électroniques. </a:t>
            </a:r>
          </a:p>
          <a:p>
            <a:r>
              <a:rPr lang="fr-FR" dirty="0"/>
              <a:t>Définition simplifiée:</a:t>
            </a:r>
          </a:p>
          <a:p>
            <a:pPr lvl="1"/>
            <a:r>
              <a:rPr lang="fr-FR" dirty="0"/>
              <a:t>Une Adresse Électronique Est Constituée D’un Champ Ou Plusieurs Suivies D’un @ Suivi D’un Champ Ou Plusieurs.</a:t>
            </a:r>
          </a:p>
          <a:p>
            <a:pPr lvl="1"/>
            <a:r>
              <a:rPr lang="fr-FR" dirty="0"/>
              <a:t>Un Champ Est Constitué D’un Caractère Ou Plusieurs (Lettre, Chiffre, -, _). </a:t>
            </a:r>
          </a:p>
        </p:txBody>
      </p:sp>
      <p:sp>
        <p:nvSpPr>
          <p:cNvPr id="5" name="Espace réservé du contenu 2">
            <a:extLst>
              <a:ext uri="{FF2B5EF4-FFF2-40B4-BE49-F238E27FC236}">
                <a16:creationId xmlns:a16="http://schemas.microsoft.com/office/drawing/2014/main" id="{AA7EFAAB-EDA7-419F-BBF4-E25D03D8FF5F}"/>
              </a:ext>
            </a:extLst>
          </p:cNvPr>
          <p:cNvSpPr txBox="1">
            <a:spLocks/>
          </p:cNvSpPr>
          <p:nvPr/>
        </p:nvSpPr>
        <p:spPr>
          <a:xfrm>
            <a:off x="90152" y="1927464"/>
            <a:ext cx="5911403" cy="561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ÉNONCÉ :</a:t>
            </a: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90151" y="5115515"/>
            <a:ext cx="5911403" cy="561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Résolution – Expression Régulière  :</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1547F28-7E80-4C92-92A6-F59BFE8DA586}"/>
                  </a:ext>
                </a:extLst>
              </p:cNvPr>
              <p:cNvSpPr txBox="1"/>
              <p:nvPr/>
            </p:nvSpPr>
            <p:spPr>
              <a:xfrm>
                <a:off x="3449541" y="6222797"/>
                <a:ext cx="5104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𝐴</m:t>
                      </m:r>
                      <m:r>
                        <a:rPr lang="fr-FR" i="1" dirty="0" smtClean="0">
                          <a:latin typeface="Cambria Math" panose="02040503050406030204" pitchFamily="18" charset="0"/>
                        </a:rPr>
                        <m:t>−</m:t>
                      </m:r>
                      <m:r>
                        <a:rPr lang="fr-FR" i="1" dirty="0" smtClean="0">
                          <a:latin typeface="Cambria Math" panose="02040503050406030204" pitchFamily="18" charset="0"/>
                        </a:rPr>
                        <m:t>𝑍𝑎</m:t>
                      </m:r>
                      <m:r>
                        <a:rPr lang="fr-FR" i="1" dirty="0" smtClean="0">
                          <a:latin typeface="Cambria Math" panose="02040503050406030204" pitchFamily="18" charset="0"/>
                        </a:rPr>
                        <m:t>−</m:t>
                      </m:r>
                      <m:r>
                        <a:rPr lang="fr-FR" i="1" dirty="0" smtClean="0">
                          <a:latin typeface="Cambria Math" panose="02040503050406030204" pitchFamily="18" charset="0"/>
                        </a:rPr>
                        <m:t>𝑧</m:t>
                      </m:r>
                      <m:r>
                        <a:rPr lang="fr-FR" i="1" dirty="0" smtClean="0">
                          <a:latin typeface="Cambria Math" panose="02040503050406030204" pitchFamily="18" charset="0"/>
                        </a:rPr>
                        <m:t>0−9\</m:t>
                      </m:r>
                      <m:r>
                        <m:rPr>
                          <m:lit/>
                        </m:rPr>
                        <a:rPr lang="fr-FR" i="1" dirty="0" smtClean="0">
                          <a:latin typeface="Cambria Math" panose="02040503050406030204" pitchFamily="18" charset="0"/>
                        </a:rPr>
                        <m:t>−</m:t>
                      </m:r>
                      <m:r>
                        <a:rPr lang="fr-FR" i="1" dirty="0" smtClean="0">
                          <a:latin typeface="Cambria Math" panose="02040503050406030204" pitchFamily="18" charset="0"/>
                        </a:rPr>
                        <m:t>_]+</m:t>
                      </m:r>
                      <m:r>
                        <a:rPr lang="fr-FR" i="1" dirty="0" smtClean="0">
                          <a:solidFill>
                            <a:schemeClr val="accent2"/>
                          </a:solidFill>
                          <a:latin typeface="Cambria Math" panose="02040503050406030204" pitchFamily="18" charset="0"/>
                        </a:rPr>
                        <m:t>@</m:t>
                      </m:r>
                      <m:r>
                        <a:rPr lang="fr-FR" i="1" dirty="0">
                          <a:latin typeface="Cambria Math" panose="02040503050406030204" pitchFamily="18" charset="0"/>
                        </a:rPr>
                        <m:t>[</m:t>
                      </m:r>
                      <m:r>
                        <a:rPr lang="fr-FR" i="1" dirty="0">
                          <a:latin typeface="Cambria Math" panose="02040503050406030204" pitchFamily="18" charset="0"/>
                        </a:rPr>
                        <m:t>𝐴</m:t>
                      </m:r>
                      <m:r>
                        <a:rPr lang="fr-FR" i="1" dirty="0">
                          <a:latin typeface="Cambria Math" panose="02040503050406030204" pitchFamily="18" charset="0"/>
                        </a:rPr>
                        <m:t>−</m:t>
                      </m:r>
                      <m:r>
                        <a:rPr lang="fr-FR" i="1" dirty="0">
                          <a:latin typeface="Cambria Math" panose="02040503050406030204" pitchFamily="18" charset="0"/>
                        </a:rPr>
                        <m:t>𝑍𝑎</m:t>
                      </m:r>
                      <m:r>
                        <a:rPr lang="fr-FR" i="1" dirty="0">
                          <a:latin typeface="Cambria Math" panose="02040503050406030204" pitchFamily="18" charset="0"/>
                        </a:rPr>
                        <m:t>−</m:t>
                      </m:r>
                      <m:r>
                        <a:rPr lang="fr-FR" i="1" dirty="0">
                          <a:latin typeface="Cambria Math" panose="02040503050406030204" pitchFamily="18" charset="0"/>
                        </a:rPr>
                        <m:t>𝑧</m:t>
                      </m:r>
                      <m:r>
                        <a:rPr lang="fr-FR" i="1" dirty="0">
                          <a:latin typeface="Cambria Math" panose="02040503050406030204" pitchFamily="18" charset="0"/>
                        </a:rPr>
                        <m:t>0−9\</m:t>
                      </m:r>
                      <m:r>
                        <m:rPr>
                          <m:lit/>
                        </m:rPr>
                        <a:rPr lang="fr-FR" i="1" dirty="0">
                          <a:latin typeface="Cambria Math" panose="02040503050406030204" pitchFamily="18" charset="0"/>
                        </a:rPr>
                        <m:t>−</m:t>
                      </m:r>
                      <m:r>
                        <a:rPr lang="fr-FR" i="1" dirty="0">
                          <a:latin typeface="Cambria Math" panose="02040503050406030204" pitchFamily="18" charset="0"/>
                        </a:rPr>
                        <m:t>_]+</m:t>
                      </m:r>
                      <m:r>
                        <a:rPr lang="fr-FR" i="1" dirty="0"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D1547F28-7E80-4C92-92A6-F59BFE8DA586}"/>
                  </a:ext>
                </a:extLst>
              </p:cNvPr>
              <p:cNvSpPr txBox="1">
                <a:spLocks noRot="1" noChangeAspect="1" noMove="1" noResize="1" noEditPoints="1" noAdjustHandles="1" noChangeArrowheads="1" noChangeShapeType="1" noTextEdit="1"/>
              </p:cNvSpPr>
              <p:nvPr/>
            </p:nvSpPr>
            <p:spPr>
              <a:xfrm>
                <a:off x="3449541" y="6222797"/>
                <a:ext cx="5104026" cy="369332"/>
              </a:xfrm>
              <a:prstGeom prst="rect">
                <a:avLst/>
              </a:prstGeom>
              <a:blipFill>
                <a:blip r:embed="rId2"/>
                <a:stretch>
                  <a:fillRect b="-1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2975A648-8CD1-48AE-8649-4418F6C66ED5}"/>
                  </a:ext>
                </a:extLst>
              </p:cNvPr>
              <p:cNvSpPr txBox="1"/>
              <p:nvPr/>
            </p:nvSpPr>
            <p:spPr>
              <a:xfrm>
                <a:off x="2639855" y="5656007"/>
                <a:ext cx="7375930" cy="369332"/>
              </a:xfrm>
              <a:prstGeom prst="rect">
                <a:avLst/>
              </a:prstGeom>
              <a:noFill/>
            </p:spPr>
            <p:txBody>
              <a:bodyPr wrap="none" rtlCol="0">
                <a:spAutoFit/>
              </a:bodyPr>
              <a:lstStyle/>
              <a:p>
                <a:r>
                  <a:rPr lang="fr-FR" dirty="0"/>
                  <a:t>( </a:t>
                </a:r>
                <a14:m>
                  <m:oMath xmlns:m="http://schemas.openxmlformats.org/officeDocument/2006/math">
                    <m:d>
                      <m:dPr>
                        <m:begChr m:val="["/>
                        <m:endChr m:val="]"/>
                        <m:ctrlPr>
                          <a:rPr lang="fr-FR" i="1" dirty="0" smtClean="0">
                            <a:latin typeface="Cambria Math" panose="02040503050406030204" pitchFamily="18" charset="0"/>
                          </a:rPr>
                        </m:ctrlPr>
                      </m:dPr>
                      <m:e>
                        <m:r>
                          <a:rPr lang="fr-FR" i="1" dirty="0" smtClean="0">
                            <a:latin typeface="Cambria Math" panose="02040503050406030204" pitchFamily="18" charset="0"/>
                          </a:rPr>
                          <m:t>𝐴</m:t>
                        </m:r>
                        <m:r>
                          <a:rPr lang="fr-FR" i="1" dirty="0" smtClean="0">
                            <a:latin typeface="Cambria Math" panose="02040503050406030204" pitchFamily="18" charset="0"/>
                          </a:rPr>
                          <m:t>−</m:t>
                        </m:r>
                        <m:r>
                          <a:rPr lang="fr-FR" i="1" dirty="0" smtClean="0">
                            <a:latin typeface="Cambria Math" panose="02040503050406030204" pitchFamily="18" charset="0"/>
                          </a:rPr>
                          <m:t>𝑍</m:t>
                        </m:r>
                      </m:e>
                    </m:d>
                    <m:d>
                      <m:dPr>
                        <m:begChr m:val="|"/>
                        <m:endChr m:val="|"/>
                        <m:ctrlPr>
                          <a:rPr lang="fr-FR" b="0" i="1" dirty="0" smtClean="0">
                            <a:latin typeface="Cambria Math" panose="02040503050406030204" pitchFamily="18" charset="0"/>
                          </a:rPr>
                        </m:ctrlPr>
                      </m:dPr>
                      <m:e>
                        <m:r>
                          <a:rPr lang="fr-FR" b="0" i="1" dirty="0" smtClean="0">
                            <a:latin typeface="Cambria Math" panose="02040503050406030204" pitchFamily="18" charset="0"/>
                          </a:rPr>
                          <m:t> </m:t>
                        </m:r>
                        <m:d>
                          <m:dPr>
                            <m:begChr m:val="["/>
                            <m:endChr m:val="]"/>
                            <m:ctrlPr>
                              <a:rPr lang="fr-FR" b="0" i="1" dirty="0" smtClean="0">
                                <a:latin typeface="Cambria Math" panose="02040503050406030204" pitchFamily="18" charset="0"/>
                              </a:rPr>
                            </m:ctrlPr>
                          </m:dPr>
                          <m:e>
                            <m:r>
                              <a:rPr lang="fr-FR" i="1" dirty="0" smtClean="0">
                                <a:latin typeface="Cambria Math" panose="02040503050406030204" pitchFamily="18" charset="0"/>
                              </a:rPr>
                              <m:t>𝑎</m:t>
                            </m:r>
                            <m:r>
                              <a:rPr lang="fr-FR" i="1" dirty="0" smtClean="0">
                                <a:latin typeface="Cambria Math" panose="02040503050406030204" pitchFamily="18" charset="0"/>
                              </a:rPr>
                              <m:t>−</m:t>
                            </m:r>
                            <m:r>
                              <a:rPr lang="fr-FR" i="1" dirty="0" smtClean="0">
                                <a:latin typeface="Cambria Math" panose="02040503050406030204" pitchFamily="18" charset="0"/>
                              </a:rPr>
                              <m:t>𝑧</m:t>
                            </m:r>
                          </m:e>
                        </m:d>
                        <m:r>
                          <a:rPr lang="fr-FR" b="0" i="1" dirty="0" smtClean="0">
                            <a:latin typeface="Cambria Math" panose="02040503050406030204" pitchFamily="18" charset="0"/>
                          </a:rPr>
                          <m:t> </m:t>
                        </m:r>
                      </m:e>
                    </m:d>
                    <m:r>
                      <a:rPr lang="fr-FR" b="0" i="1" dirty="0" smtClean="0">
                        <a:latin typeface="Cambria Math" panose="02040503050406030204" pitchFamily="18" charset="0"/>
                      </a:rPr>
                      <m:t> </m:t>
                    </m:r>
                    <m:d>
                      <m:dPr>
                        <m:begChr m:val="["/>
                        <m:endChr m:val="]"/>
                        <m:ctrlPr>
                          <a:rPr lang="fr-FR" b="0" i="1" dirty="0" smtClean="0">
                            <a:latin typeface="Cambria Math" panose="02040503050406030204" pitchFamily="18" charset="0"/>
                          </a:rPr>
                        </m:ctrlPr>
                      </m:dPr>
                      <m:e>
                        <m:r>
                          <a:rPr lang="fr-FR" i="1" dirty="0" smtClean="0">
                            <a:latin typeface="Cambria Math" panose="02040503050406030204" pitchFamily="18" charset="0"/>
                          </a:rPr>
                          <m:t>0−9</m:t>
                        </m:r>
                      </m:e>
                    </m:d>
                    <m:r>
                      <a:rPr lang="fr-FR" b="0" i="1" dirty="0" smtClean="0">
                        <a:latin typeface="Cambria Math" panose="02040503050406030204" pitchFamily="18" charset="0"/>
                      </a:rPr>
                      <m:t> </m:t>
                    </m:r>
                    <m:d>
                      <m:dPr>
                        <m:begChr m:val="|"/>
                        <m:endChr m:val="|"/>
                        <m:ctrlPr>
                          <a:rPr lang="fr-FR" b="0" i="1" dirty="0" smtClean="0">
                            <a:latin typeface="Cambria Math" panose="02040503050406030204" pitchFamily="18" charset="0"/>
                          </a:rPr>
                        </m:ctrlPr>
                      </m:dPr>
                      <m:e>
                        <m:r>
                          <a:rPr lang="fr-FR" b="0" i="1" dirty="0" smtClean="0">
                            <a:latin typeface="Cambria Math" panose="02040503050406030204" pitchFamily="18" charset="0"/>
                          </a:rPr>
                          <m:t> </m:t>
                        </m:r>
                        <m:r>
                          <m:rPr>
                            <m:lit/>
                          </m:rPr>
                          <a:rPr lang="fr-FR" i="1" dirty="0" smtClean="0">
                            <a:latin typeface="Cambria Math" panose="02040503050406030204" pitchFamily="18" charset="0"/>
                          </a:rPr>
                          <m:t>−</m:t>
                        </m:r>
                        <m:r>
                          <a:rPr lang="fr-FR" b="0" i="1" dirty="0" smtClean="0">
                            <a:latin typeface="Cambria Math" panose="02040503050406030204" pitchFamily="18" charset="0"/>
                          </a:rPr>
                          <m:t> </m:t>
                        </m:r>
                      </m:e>
                    </m:d>
                    <m:r>
                      <a:rPr lang="fr-FR" b="0" i="1" dirty="0" smtClean="0">
                        <a:latin typeface="Cambria Math" panose="02040503050406030204" pitchFamily="18" charset="0"/>
                      </a:rPr>
                      <m:t> </m:t>
                    </m:r>
                    <m:r>
                      <a:rPr lang="fr-FR" i="1" dirty="0" smtClean="0">
                        <a:latin typeface="Cambria Math" panose="02040503050406030204" pitchFamily="18" charset="0"/>
                      </a:rPr>
                      <m:t>_</m:t>
                    </m:r>
                    <m:r>
                      <a:rPr lang="fr-FR" b="0" i="1" dirty="0" smtClean="0">
                        <a:latin typeface="Cambria Math" panose="02040503050406030204" pitchFamily="18" charset="0"/>
                      </a:rPr>
                      <m:t> )</m:t>
                    </m:r>
                    <m:r>
                      <a:rPr lang="fr-FR" i="1" dirty="0" smtClean="0">
                        <a:latin typeface="Cambria Math" panose="02040503050406030204" pitchFamily="18" charset="0"/>
                      </a:rPr>
                      <m:t>+</m:t>
                    </m:r>
                    <m:r>
                      <a:rPr lang="fr-FR" i="1" dirty="0" smtClean="0">
                        <a:solidFill>
                          <a:schemeClr val="accent2"/>
                        </a:solidFill>
                        <a:latin typeface="Cambria Math" panose="02040503050406030204" pitchFamily="18" charset="0"/>
                      </a:rPr>
                      <m:t>@</m:t>
                    </m:r>
                    <m:r>
                      <m:rPr>
                        <m:nor/>
                      </m:rPr>
                      <a:rPr lang="fr-FR" b="0" i="0" dirty="0" smtClean="0">
                        <a:latin typeface="Cambria Math" panose="02040503050406030204" pitchFamily="18" charset="0"/>
                      </a:rPr>
                      <m:t> </m:t>
                    </m:r>
                    <m:r>
                      <m:rPr>
                        <m:nor/>
                      </m:rPr>
                      <a:rPr lang="fr-FR" dirty="0"/>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𝐴</m:t>
                        </m:r>
                        <m:r>
                          <a:rPr lang="fr-FR" i="1" dirty="0">
                            <a:latin typeface="Cambria Math" panose="02040503050406030204" pitchFamily="18" charset="0"/>
                          </a:rPr>
                          <m:t>−</m:t>
                        </m:r>
                        <m:r>
                          <a:rPr lang="fr-FR" i="1" dirty="0">
                            <a:latin typeface="Cambria Math" panose="02040503050406030204" pitchFamily="18" charset="0"/>
                          </a:rPr>
                          <m:t>𝑍</m:t>
                        </m:r>
                      </m:e>
                    </m:d>
                    <m:d>
                      <m:dPr>
                        <m:begChr m:val="|"/>
                        <m:endChr m:val="|"/>
                        <m:ctrlPr>
                          <a:rPr lang="fr-FR" i="1" dirty="0">
                            <a:latin typeface="Cambria Math" panose="02040503050406030204" pitchFamily="18" charset="0"/>
                          </a:rPr>
                        </m:ctrlPr>
                      </m:dPr>
                      <m:e>
                        <m:r>
                          <a:rPr lang="fr-FR" i="1" dirty="0">
                            <a:latin typeface="Cambria Math" panose="02040503050406030204" pitchFamily="18" charset="0"/>
                          </a:rPr>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𝑎</m:t>
                            </m:r>
                            <m:r>
                              <a:rPr lang="fr-FR" i="1" dirty="0">
                                <a:latin typeface="Cambria Math" panose="02040503050406030204" pitchFamily="18" charset="0"/>
                              </a:rPr>
                              <m:t>−</m:t>
                            </m:r>
                            <m:r>
                              <a:rPr lang="fr-FR" i="1" dirty="0">
                                <a:latin typeface="Cambria Math" panose="02040503050406030204" pitchFamily="18" charset="0"/>
                              </a:rPr>
                              <m:t>𝑧</m:t>
                            </m:r>
                          </m:e>
                        </m:d>
                        <m:r>
                          <a:rPr lang="fr-FR" i="1" dirty="0">
                            <a:latin typeface="Cambria Math" panose="02040503050406030204" pitchFamily="18" charset="0"/>
                          </a:rPr>
                          <m:t> </m:t>
                        </m:r>
                      </m:e>
                    </m:d>
                    <m:r>
                      <a:rPr lang="fr-FR" i="1" dirty="0">
                        <a:latin typeface="Cambria Math" panose="02040503050406030204" pitchFamily="18" charset="0"/>
                      </a:rPr>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0−9</m:t>
                        </m:r>
                      </m:e>
                    </m:d>
                    <m:r>
                      <a:rPr lang="fr-FR" i="1" dirty="0">
                        <a:latin typeface="Cambria Math" panose="02040503050406030204" pitchFamily="18" charset="0"/>
                      </a:rPr>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 </m:t>
                        </m:r>
                        <m:r>
                          <m:rPr>
                            <m:lit/>
                          </m:rPr>
                          <a:rPr lang="fr-FR" i="1" dirty="0">
                            <a:latin typeface="Cambria Math" panose="02040503050406030204" pitchFamily="18" charset="0"/>
                          </a:rPr>
                          <m:t>−</m:t>
                        </m:r>
                        <m:r>
                          <a:rPr lang="fr-FR" i="1" dirty="0">
                            <a:latin typeface="Cambria Math" panose="02040503050406030204" pitchFamily="18" charset="0"/>
                          </a:rPr>
                          <m:t> </m:t>
                        </m:r>
                      </m:e>
                    </m:d>
                    <m:r>
                      <a:rPr lang="fr-FR" i="1" dirty="0">
                        <a:latin typeface="Cambria Math" panose="02040503050406030204" pitchFamily="18" charset="0"/>
                      </a:rPr>
                      <m:t> _ )+</m:t>
                    </m:r>
                  </m:oMath>
                </a14:m>
                <a:endParaRPr lang="fr-FR" dirty="0"/>
              </a:p>
            </p:txBody>
          </p:sp>
        </mc:Choice>
        <mc:Fallback xmlns="">
          <p:sp>
            <p:nvSpPr>
              <p:cNvPr id="8" name="ZoneTexte 7">
                <a:extLst>
                  <a:ext uri="{FF2B5EF4-FFF2-40B4-BE49-F238E27FC236}">
                    <a16:creationId xmlns:a16="http://schemas.microsoft.com/office/drawing/2014/main" id="{2975A648-8CD1-48AE-8649-4418F6C66ED5}"/>
                  </a:ext>
                </a:extLst>
              </p:cNvPr>
              <p:cNvSpPr txBox="1">
                <a:spLocks noRot="1" noChangeAspect="1" noMove="1" noResize="1" noEditPoints="1" noAdjustHandles="1" noChangeArrowheads="1" noChangeShapeType="1" noTextEdit="1"/>
              </p:cNvSpPr>
              <p:nvPr/>
            </p:nvSpPr>
            <p:spPr>
              <a:xfrm>
                <a:off x="2639855" y="5656007"/>
                <a:ext cx="7375930" cy="369332"/>
              </a:xfrm>
              <a:prstGeom prst="rect">
                <a:avLst/>
              </a:prstGeom>
              <a:blipFill>
                <a:blip r:embed="rId3"/>
                <a:stretch>
                  <a:fillRect l="-661" t="-10000" b="-26667"/>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89AB93C2-AA2E-4E86-A0C3-D82DEFDDDF10}"/>
              </a:ext>
            </a:extLst>
          </p:cNvPr>
          <p:cNvSpPr txBox="1"/>
          <p:nvPr/>
        </p:nvSpPr>
        <p:spPr>
          <a:xfrm>
            <a:off x="2767944" y="6244400"/>
            <a:ext cx="681597" cy="369332"/>
          </a:xfrm>
          <a:prstGeom prst="rect">
            <a:avLst/>
          </a:prstGeom>
          <a:noFill/>
        </p:spPr>
        <p:txBody>
          <a:bodyPr wrap="none" rtlCol="0">
            <a:spAutoFit/>
          </a:bodyPr>
          <a:lstStyle/>
          <a:p>
            <a:r>
              <a:rPr lang="fr-FR" dirty="0">
                <a:solidFill>
                  <a:srgbClr val="00B050"/>
                </a:solidFill>
              </a:rPr>
              <a:t>OU : </a:t>
            </a:r>
          </a:p>
        </p:txBody>
      </p:sp>
    </p:spTree>
    <p:extLst>
      <p:ext uri="{BB962C8B-B14F-4D97-AF65-F5344CB8AC3E}">
        <p14:creationId xmlns:p14="http://schemas.microsoft.com/office/powerpoint/2010/main" val="2685311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4 (PAGE 44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29</a:t>
            </a:fld>
            <a:endParaRPr lang="fr-F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0" y="1960191"/>
            <a:ext cx="6296348" cy="561695"/>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Résolution – Automate à Etats Finis Déterministe :</a:t>
            </a:r>
          </a:p>
        </p:txBody>
      </p:sp>
      <p:sp>
        <p:nvSpPr>
          <p:cNvPr id="12" name="Ellipse 11">
            <a:extLst>
              <a:ext uri="{FF2B5EF4-FFF2-40B4-BE49-F238E27FC236}">
                <a16:creationId xmlns:a16="http://schemas.microsoft.com/office/drawing/2014/main" id="{2E4865EC-6A3E-4CB2-A3AD-5FDC8131766A}"/>
              </a:ext>
            </a:extLst>
          </p:cNvPr>
          <p:cNvSpPr/>
          <p:nvPr/>
        </p:nvSpPr>
        <p:spPr>
          <a:xfrm>
            <a:off x="3181541" y="3631058"/>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13" name="Ellipse 12">
            <a:extLst>
              <a:ext uri="{FF2B5EF4-FFF2-40B4-BE49-F238E27FC236}">
                <a16:creationId xmlns:a16="http://schemas.microsoft.com/office/drawing/2014/main" id="{C0246D11-5BE9-447D-A5C2-AF7AA5F04753}"/>
              </a:ext>
            </a:extLst>
          </p:cNvPr>
          <p:cNvSpPr/>
          <p:nvPr/>
        </p:nvSpPr>
        <p:spPr>
          <a:xfrm>
            <a:off x="6899029" y="363106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4" name="Ellipse 13">
            <a:extLst>
              <a:ext uri="{FF2B5EF4-FFF2-40B4-BE49-F238E27FC236}">
                <a16:creationId xmlns:a16="http://schemas.microsoft.com/office/drawing/2014/main" id="{5C8DDF9C-9FF5-4CD0-A2FB-2242D6D9CBEA}"/>
              </a:ext>
            </a:extLst>
          </p:cNvPr>
          <p:cNvSpPr/>
          <p:nvPr/>
        </p:nvSpPr>
        <p:spPr>
          <a:xfrm>
            <a:off x="10097604" y="3631060"/>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905D51D1-6A53-44B5-A6AC-E4C0FDBFEB11}"/>
              </a:ext>
            </a:extLst>
          </p:cNvPr>
          <p:cNvSpPr/>
          <p:nvPr/>
        </p:nvSpPr>
        <p:spPr>
          <a:xfrm>
            <a:off x="10173804" y="3707259"/>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cxnSp>
        <p:nvCxnSpPr>
          <p:cNvPr id="16" name="Connecteur droit avec flèche 15">
            <a:extLst>
              <a:ext uri="{FF2B5EF4-FFF2-40B4-BE49-F238E27FC236}">
                <a16:creationId xmlns:a16="http://schemas.microsoft.com/office/drawing/2014/main" id="{3580E972-A104-4945-82E0-AAFBCB30434B}"/>
              </a:ext>
            </a:extLst>
          </p:cNvPr>
          <p:cNvCxnSpPr>
            <a:cxnSpLocks/>
          </p:cNvCxnSpPr>
          <p:nvPr/>
        </p:nvCxnSpPr>
        <p:spPr>
          <a:xfrm>
            <a:off x="2795751" y="3897898"/>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F4DB294D-BE7B-4DFD-9536-C536F92578B4}"/>
                  </a:ext>
                </a:extLst>
              </p:cNvPr>
              <p:cNvSpPr txBox="1"/>
              <p:nvPr/>
            </p:nvSpPr>
            <p:spPr>
              <a:xfrm>
                <a:off x="3827322" y="3590557"/>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17" name="ZoneTexte 16">
                <a:extLst>
                  <a:ext uri="{FF2B5EF4-FFF2-40B4-BE49-F238E27FC236}">
                    <a16:creationId xmlns:a16="http://schemas.microsoft.com/office/drawing/2014/main" id="{F4DB294D-BE7B-4DFD-9536-C536F92578B4}"/>
                  </a:ext>
                </a:extLst>
              </p:cNvPr>
              <p:cNvSpPr txBox="1">
                <a:spLocks noRot="1" noChangeAspect="1" noMove="1" noResize="1" noEditPoints="1" noAdjustHandles="1" noChangeArrowheads="1" noChangeShapeType="1" noTextEdit="1"/>
              </p:cNvSpPr>
              <p:nvPr/>
            </p:nvSpPr>
            <p:spPr>
              <a:xfrm>
                <a:off x="3827322" y="3590557"/>
                <a:ext cx="1763047" cy="261610"/>
              </a:xfrm>
              <a:prstGeom prst="rect">
                <a:avLst/>
              </a:prstGeom>
              <a:blipFill>
                <a:blip r:embed="rId2"/>
                <a:stretch>
                  <a:fillRect/>
                </a:stretch>
              </a:blipFill>
            </p:spPr>
            <p:txBody>
              <a:bodyPr/>
              <a:lstStyle/>
              <a:p>
                <a:r>
                  <a:rPr lang="fr-FR">
                    <a:noFill/>
                  </a:rPr>
                  <a:t> </a:t>
                </a:r>
              </a:p>
            </p:txBody>
          </p:sp>
        </mc:Fallback>
      </mc:AlternateContent>
      <p:sp>
        <p:nvSpPr>
          <p:cNvPr id="19" name="Ellipse 18">
            <a:extLst>
              <a:ext uri="{FF2B5EF4-FFF2-40B4-BE49-F238E27FC236}">
                <a16:creationId xmlns:a16="http://schemas.microsoft.com/office/drawing/2014/main" id="{D56D2492-ED11-421D-9D6D-29EA6A20FA82}"/>
              </a:ext>
            </a:extLst>
          </p:cNvPr>
          <p:cNvSpPr/>
          <p:nvPr/>
        </p:nvSpPr>
        <p:spPr>
          <a:xfrm>
            <a:off x="5896623" y="363106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20" name="Connecteur droit avec flèche 19">
            <a:extLst>
              <a:ext uri="{FF2B5EF4-FFF2-40B4-BE49-F238E27FC236}">
                <a16:creationId xmlns:a16="http://schemas.microsoft.com/office/drawing/2014/main" id="{2E141CD9-67A3-42E8-A475-774967EF8E22}"/>
              </a:ext>
            </a:extLst>
          </p:cNvPr>
          <p:cNvCxnSpPr>
            <a:cxnSpLocks/>
            <a:stCxn id="12" idx="6"/>
            <a:endCxn id="19" idx="2"/>
          </p:cNvCxnSpPr>
          <p:nvPr/>
        </p:nvCxnSpPr>
        <p:spPr>
          <a:xfrm>
            <a:off x="3748211" y="3911906"/>
            <a:ext cx="214841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C630191-FAFC-4582-BC8F-7C1235D0A688}"/>
              </a:ext>
            </a:extLst>
          </p:cNvPr>
          <p:cNvSpPr txBox="1"/>
          <p:nvPr/>
        </p:nvSpPr>
        <p:spPr>
          <a:xfrm>
            <a:off x="6488473" y="3526727"/>
            <a:ext cx="418704" cy="369332"/>
          </a:xfrm>
          <a:prstGeom prst="rect">
            <a:avLst/>
          </a:prstGeom>
          <a:noFill/>
        </p:spPr>
        <p:txBody>
          <a:bodyPr wrap="none" rtlCol="0">
            <a:spAutoFit/>
          </a:bodyPr>
          <a:lstStyle/>
          <a:p>
            <a:r>
              <a:rPr lang="fr-FR" dirty="0"/>
              <a:t>@</a:t>
            </a:r>
          </a:p>
        </p:txBody>
      </p:sp>
      <p:cxnSp>
        <p:nvCxnSpPr>
          <p:cNvPr id="24" name="Connecteur droit avec flèche 23">
            <a:extLst>
              <a:ext uri="{FF2B5EF4-FFF2-40B4-BE49-F238E27FC236}">
                <a16:creationId xmlns:a16="http://schemas.microsoft.com/office/drawing/2014/main" id="{D199DD9E-D56E-48DA-A0FC-64CA378D23A8}"/>
              </a:ext>
            </a:extLst>
          </p:cNvPr>
          <p:cNvCxnSpPr>
            <a:stCxn id="19" idx="6"/>
          </p:cNvCxnSpPr>
          <p:nvPr/>
        </p:nvCxnSpPr>
        <p:spPr>
          <a:xfrm flipV="1">
            <a:off x="6463293" y="3911907"/>
            <a:ext cx="4357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6D7BA50-DD59-4991-AE9C-991CC75F90A7}"/>
              </a:ext>
            </a:extLst>
          </p:cNvPr>
          <p:cNvCxnSpPr>
            <a:cxnSpLocks/>
            <a:stCxn id="13" idx="6"/>
            <a:endCxn id="14" idx="2"/>
          </p:cNvCxnSpPr>
          <p:nvPr/>
        </p:nvCxnSpPr>
        <p:spPr>
          <a:xfrm flipV="1">
            <a:off x="7465699" y="3911908"/>
            <a:ext cx="263190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664B0C4A-94C2-4983-80BF-CE2A97538949}"/>
              </a:ext>
            </a:extLst>
          </p:cNvPr>
          <p:cNvSpPr txBox="1"/>
          <p:nvPr/>
        </p:nvSpPr>
        <p:spPr>
          <a:xfrm>
            <a:off x="2779952" y="3438578"/>
            <a:ext cx="601447" cy="261610"/>
          </a:xfrm>
          <a:prstGeom prst="rect">
            <a:avLst/>
          </a:prstGeom>
          <a:noFill/>
        </p:spPr>
        <p:txBody>
          <a:bodyPr wrap="none" rtlCol="0">
            <a:spAutoFit/>
          </a:bodyPr>
          <a:lstStyle/>
          <a:p>
            <a:r>
              <a:rPr lang="fr-FR" sz="1100" dirty="0" err="1"/>
              <a:t>debut</a:t>
            </a:r>
            <a:endParaRPr lang="fr-FR" sz="1100" dirty="0"/>
          </a:p>
        </p:txBody>
      </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BBBAB653-EB38-4439-9B2B-649F97708D5F}"/>
                  </a:ext>
                </a:extLst>
              </p:cNvPr>
              <p:cNvSpPr txBox="1"/>
              <p:nvPr/>
            </p:nvSpPr>
            <p:spPr>
              <a:xfrm>
                <a:off x="1275309" y="2425315"/>
                <a:ext cx="5104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𝐴</m:t>
                      </m:r>
                      <m:r>
                        <a:rPr lang="fr-FR" i="1" dirty="0" smtClean="0">
                          <a:latin typeface="Cambria Math" panose="02040503050406030204" pitchFamily="18" charset="0"/>
                        </a:rPr>
                        <m:t>−</m:t>
                      </m:r>
                      <m:r>
                        <a:rPr lang="fr-FR" i="1" dirty="0" smtClean="0">
                          <a:latin typeface="Cambria Math" panose="02040503050406030204" pitchFamily="18" charset="0"/>
                        </a:rPr>
                        <m:t>𝑍𝑎</m:t>
                      </m:r>
                      <m:r>
                        <a:rPr lang="fr-FR" i="1" dirty="0" smtClean="0">
                          <a:latin typeface="Cambria Math" panose="02040503050406030204" pitchFamily="18" charset="0"/>
                        </a:rPr>
                        <m:t>−</m:t>
                      </m:r>
                      <m:r>
                        <a:rPr lang="fr-FR" i="1" dirty="0" smtClean="0">
                          <a:latin typeface="Cambria Math" panose="02040503050406030204" pitchFamily="18" charset="0"/>
                        </a:rPr>
                        <m:t>𝑧</m:t>
                      </m:r>
                      <m:r>
                        <a:rPr lang="fr-FR" i="1" dirty="0" smtClean="0">
                          <a:latin typeface="Cambria Math" panose="02040503050406030204" pitchFamily="18" charset="0"/>
                        </a:rPr>
                        <m:t>0−9\</m:t>
                      </m:r>
                      <m:r>
                        <m:rPr>
                          <m:lit/>
                        </m:rPr>
                        <a:rPr lang="fr-FR" i="1" dirty="0" smtClean="0">
                          <a:latin typeface="Cambria Math" panose="02040503050406030204" pitchFamily="18" charset="0"/>
                        </a:rPr>
                        <m:t>−</m:t>
                      </m:r>
                      <m:r>
                        <a:rPr lang="fr-FR" i="1" dirty="0" smtClean="0">
                          <a:latin typeface="Cambria Math" panose="02040503050406030204" pitchFamily="18" charset="0"/>
                        </a:rPr>
                        <m:t>_]+</m:t>
                      </m:r>
                      <m:r>
                        <a:rPr lang="fr-FR" i="1" dirty="0" smtClean="0">
                          <a:solidFill>
                            <a:schemeClr val="accent2"/>
                          </a:solidFill>
                          <a:latin typeface="Cambria Math" panose="02040503050406030204" pitchFamily="18" charset="0"/>
                        </a:rPr>
                        <m:t>@</m:t>
                      </m:r>
                      <m:r>
                        <a:rPr lang="fr-FR" i="1" dirty="0">
                          <a:latin typeface="Cambria Math" panose="02040503050406030204" pitchFamily="18" charset="0"/>
                        </a:rPr>
                        <m:t>[</m:t>
                      </m:r>
                      <m:r>
                        <a:rPr lang="fr-FR" i="1" dirty="0">
                          <a:latin typeface="Cambria Math" panose="02040503050406030204" pitchFamily="18" charset="0"/>
                        </a:rPr>
                        <m:t>𝐴</m:t>
                      </m:r>
                      <m:r>
                        <a:rPr lang="fr-FR" i="1" dirty="0">
                          <a:latin typeface="Cambria Math" panose="02040503050406030204" pitchFamily="18" charset="0"/>
                        </a:rPr>
                        <m:t>−</m:t>
                      </m:r>
                      <m:r>
                        <a:rPr lang="fr-FR" i="1" dirty="0">
                          <a:latin typeface="Cambria Math" panose="02040503050406030204" pitchFamily="18" charset="0"/>
                        </a:rPr>
                        <m:t>𝑍𝑎</m:t>
                      </m:r>
                      <m:r>
                        <a:rPr lang="fr-FR" i="1" dirty="0">
                          <a:latin typeface="Cambria Math" panose="02040503050406030204" pitchFamily="18" charset="0"/>
                        </a:rPr>
                        <m:t>−</m:t>
                      </m:r>
                      <m:r>
                        <a:rPr lang="fr-FR" i="1" dirty="0">
                          <a:latin typeface="Cambria Math" panose="02040503050406030204" pitchFamily="18" charset="0"/>
                        </a:rPr>
                        <m:t>𝑧</m:t>
                      </m:r>
                      <m:r>
                        <a:rPr lang="fr-FR" i="1" dirty="0">
                          <a:latin typeface="Cambria Math" panose="02040503050406030204" pitchFamily="18" charset="0"/>
                        </a:rPr>
                        <m:t>0−9\</m:t>
                      </m:r>
                      <m:r>
                        <m:rPr>
                          <m:lit/>
                        </m:rPr>
                        <a:rPr lang="fr-FR" i="1" dirty="0">
                          <a:latin typeface="Cambria Math" panose="02040503050406030204" pitchFamily="18" charset="0"/>
                        </a:rPr>
                        <m:t>−</m:t>
                      </m:r>
                      <m:r>
                        <a:rPr lang="fr-FR" i="1" dirty="0">
                          <a:latin typeface="Cambria Math" panose="02040503050406030204" pitchFamily="18" charset="0"/>
                        </a:rPr>
                        <m:t>_]+</m:t>
                      </m:r>
                      <m:r>
                        <a:rPr lang="fr-FR" i="1" dirty="0" smtClean="0">
                          <a:latin typeface="Cambria Math" panose="02040503050406030204" pitchFamily="18" charset="0"/>
                        </a:rPr>
                        <m:t> </m:t>
                      </m:r>
                    </m:oMath>
                  </m:oMathPara>
                </a14:m>
                <a:endParaRPr lang="fr-FR" dirty="0"/>
              </a:p>
            </p:txBody>
          </p:sp>
        </mc:Choice>
        <mc:Fallback xmlns="">
          <p:sp>
            <p:nvSpPr>
              <p:cNvPr id="33" name="ZoneTexte 32">
                <a:extLst>
                  <a:ext uri="{FF2B5EF4-FFF2-40B4-BE49-F238E27FC236}">
                    <a16:creationId xmlns:a16="http://schemas.microsoft.com/office/drawing/2014/main" id="{BBBAB653-EB38-4439-9B2B-649F97708D5F}"/>
                  </a:ext>
                </a:extLst>
              </p:cNvPr>
              <p:cNvSpPr txBox="1">
                <a:spLocks noRot="1" noChangeAspect="1" noMove="1" noResize="1" noEditPoints="1" noAdjustHandles="1" noChangeArrowheads="1" noChangeShapeType="1" noTextEdit="1"/>
              </p:cNvSpPr>
              <p:nvPr/>
            </p:nvSpPr>
            <p:spPr>
              <a:xfrm>
                <a:off x="1275309" y="2425315"/>
                <a:ext cx="5104026" cy="369332"/>
              </a:xfrm>
              <a:prstGeom prst="rect">
                <a:avLst/>
              </a:prstGeom>
              <a:blipFill>
                <a:blip r:embed="rId3"/>
                <a:stretch>
                  <a:fillRect b="-16667"/>
                </a:stretch>
              </a:blipFill>
            </p:spPr>
            <p:txBody>
              <a:bodyPr/>
              <a:lstStyle/>
              <a:p>
                <a:r>
                  <a:rPr lang="fr-FR">
                    <a:noFill/>
                  </a:rPr>
                  <a:t> </a:t>
                </a:r>
              </a:p>
            </p:txBody>
          </p:sp>
        </mc:Fallback>
      </mc:AlternateContent>
      <p:sp>
        <p:nvSpPr>
          <p:cNvPr id="34" name="ZoneTexte 33">
            <a:extLst>
              <a:ext uri="{FF2B5EF4-FFF2-40B4-BE49-F238E27FC236}">
                <a16:creationId xmlns:a16="http://schemas.microsoft.com/office/drawing/2014/main" id="{535958AA-BCEE-4228-8B2A-DEE59848681A}"/>
              </a:ext>
            </a:extLst>
          </p:cNvPr>
          <p:cNvSpPr txBox="1"/>
          <p:nvPr/>
        </p:nvSpPr>
        <p:spPr>
          <a:xfrm>
            <a:off x="593712" y="2446918"/>
            <a:ext cx="580608" cy="369332"/>
          </a:xfrm>
          <a:prstGeom prst="rect">
            <a:avLst/>
          </a:prstGeom>
          <a:noFill/>
        </p:spPr>
        <p:txBody>
          <a:bodyPr wrap="none" rtlCol="0">
            <a:spAutoFit/>
          </a:bodyPr>
          <a:lstStyle/>
          <a:p>
            <a:r>
              <a:rPr lang="fr-FR" dirty="0">
                <a:solidFill>
                  <a:srgbClr val="00B050"/>
                </a:solidFill>
              </a:rPr>
              <a:t>ER : </a:t>
            </a:r>
          </a:p>
        </p:txBody>
      </p:sp>
      <p:cxnSp>
        <p:nvCxnSpPr>
          <p:cNvPr id="38" name="Connecteur : en arc 37">
            <a:extLst>
              <a:ext uri="{FF2B5EF4-FFF2-40B4-BE49-F238E27FC236}">
                <a16:creationId xmlns:a16="http://schemas.microsoft.com/office/drawing/2014/main" id="{725243B7-75BF-45A0-84D5-BB00FDFB0AAB}"/>
              </a:ext>
            </a:extLst>
          </p:cNvPr>
          <p:cNvCxnSpPr/>
          <p:nvPr/>
        </p:nvCxnSpPr>
        <p:spPr>
          <a:xfrm rot="16200000" flipH="1">
            <a:off x="6199204" y="3557293"/>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ZoneTexte 39">
                <a:extLst>
                  <a:ext uri="{FF2B5EF4-FFF2-40B4-BE49-F238E27FC236}">
                    <a16:creationId xmlns:a16="http://schemas.microsoft.com/office/drawing/2014/main" id="{E6A57D0D-7618-41BC-A50E-5BDB36A56F53}"/>
                  </a:ext>
                </a:extLst>
              </p:cNvPr>
              <p:cNvSpPr txBox="1"/>
              <p:nvPr/>
            </p:nvSpPr>
            <p:spPr>
              <a:xfrm>
                <a:off x="5258635" y="3123161"/>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40" name="ZoneTexte 39">
                <a:extLst>
                  <a:ext uri="{FF2B5EF4-FFF2-40B4-BE49-F238E27FC236}">
                    <a16:creationId xmlns:a16="http://schemas.microsoft.com/office/drawing/2014/main" id="{E6A57D0D-7618-41BC-A50E-5BDB36A56F53}"/>
                  </a:ext>
                </a:extLst>
              </p:cNvPr>
              <p:cNvSpPr txBox="1">
                <a:spLocks noRot="1" noChangeAspect="1" noMove="1" noResize="1" noEditPoints="1" noAdjustHandles="1" noChangeArrowheads="1" noChangeShapeType="1" noTextEdit="1"/>
              </p:cNvSpPr>
              <p:nvPr/>
            </p:nvSpPr>
            <p:spPr>
              <a:xfrm>
                <a:off x="5258635" y="3123161"/>
                <a:ext cx="1763047" cy="26161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1" name="ZoneTexte 40">
                <a:extLst>
                  <a:ext uri="{FF2B5EF4-FFF2-40B4-BE49-F238E27FC236}">
                    <a16:creationId xmlns:a16="http://schemas.microsoft.com/office/drawing/2014/main" id="{FF0AA07B-9EA8-45E2-B29C-13D2406F0539}"/>
                  </a:ext>
                </a:extLst>
              </p:cNvPr>
              <p:cNvSpPr txBox="1"/>
              <p:nvPr/>
            </p:nvSpPr>
            <p:spPr>
              <a:xfrm>
                <a:off x="7981604" y="3650296"/>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41" name="ZoneTexte 40">
                <a:extLst>
                  <a:ext uri="{FF2B5EF4-FFF2-40B4-BE49-F238E27FC236}">
                    <a16:creationId xmlns:a16="http://schemas.microsoft.com/office/drawing/2014/main" id="{FF0AA07B-9EA8-45E2-B29C-13D2406F0539}"/>
                  </a:ext>
                </a:extLst>
              </p:cNvPr>
              <p:cNvSpPr txBox="1">
                <a:spLocks noRot="1" noChangeAspect="1" noMove="1" noResize="1" noEditPoints="1" noAdjustHandles="1" noChangeArrowheads="1" noChangeShapeType="1" noTextEdit="1"/>
              </p:cNvSpPr>
              <p:nvPr/>
            </p:nvSpPr>
            <p:spPr>
              <a:xfrm>
                <a:off x="7981604" y="3650296"/>
                <a:ext cx="1763047" cy="261610"/>
              </a:xfrm>
              <a:prstGeom prst="rect">
                <a:avLst/>
              </a:prstGeom>
              <a:blipFill>
                <a:blip r:embed="rId5"/>
                <a:stretch>
                  <a:fillRect/>
                </a:stretch>
              </a:blipFill>
            </p:spPr>
            <p:txBody>
              <a:bodyPr/>
              <a:lstStyle/>
              <a:p>
                <a:r>
                  <a:rPr lang="fr-FR">
                    <a:noFill/>
                  </a:rPr>
                  <a:t> </a:t>
                </a:r>
              </a:p>
            </p:txBody>
          </p:sp>
        </mc:Fallback>
      </mc:AlternateContent>
      <p:cxnSp>
        <p:nvCxnSpPr>
          <p:cNvPr id="42" name="Connecteur : en arc 41">
            <a:extLst>
              <a:ext uri="{FF2B5EF4-FFF2-40B4-BE49-F238E27FC236}">
                <a16:creationId xmlns:a16="http://schemas.microsoft.com/office/drawing/2014/main" id="{57FFE693-385B-4069-B295-83E1D2DC7593}"/>
              </a:ext>
            </a:extLst>
          </p:cNvPr>
          <p:cNvCxnSpPr/>
          <p:nvPr/>
        </p:nvCxnSpPr>
        <p:spPr>
          <a:xfrm rot="16200000" flipH="1">
            <a:off x="10446771" y="3555683"/>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E5701968-E7F0-4273-BE15-46C4506BE57A}"/>
              </a:ext>
            </a:extLst>
          </p:cNvPr>
          <p:cNvSpPr txBox="1"/>
          <p:nvPr/>
        </p:nvSpPr>
        <p:spPr>
          <a:xfrm>
            <a:off x="1179842" y="3536696"/>
            <a:ext cx="928459" cy="461665"/>
          </a:xfrm>
          <a:prstGeom prst="rect">
            <a:avLst/>
          </a:prstGeom>
          <a:noFill/>
        </p:spPr>
        <p:txBody>
          <a:bodyPr wrap="none" rtlCol="0">
            <a:spAutoFit/>
          </a:bodyPr>
          <a:lstStyle/>
          <a:p>
            <a:r>
              <a:rPr lang="fr-FR" sz="2400" dirty="0">
                <a:solidFill>
                  <a:schemeClr val="accent1">
                    <a:lumMod val="75000"/>
                  </a:schemeClr>
                </a:solidFill>
              </a:rPr>
              <a:t>AFD : </a:t>
            </a:r>
          </a:p>
        </p:txBody>
      </p:sp>
      <p:sp>
        <p:nvSpPr>
          <p:cNvPr id="44" name="ZoneTexte 43">
            <a:extLst>
              <a:ext uri="{FF2B5EF4-FFF2-40B4-BE49-F238E27FC236}">
                <a16:creationId xmlns:a16="http://schemas.microsoft.com/office/drawing/2014/main" id="{32D570A2-329E-4B65-91CA-8E55E92AA677}"/>
              </a:ext>
            </a:extLst>
          </p:cNvPr>
          <p:cNvSpPr txBox="1"/>
          <p:nvPr/>
        </p:nvSpPr>
        <p:spPr>
          <a:xfrm>
            <a:off x="1174320" y="4754468"/>
            <a:ext cx="10197022" cy="954107"/>
          </a:xfrm>
          <a:prstGeom prst="rect">
            <a:avLst/>
          </a:prstGeom>
          <a:noFill/>
        </p:spPr>
        <p:txBody>
          <a:bodyPr wrap="none" rtlCol="0">
            <a:spAutoFit/>
          </a:bodyPr>
          <a:lstStyle/>
          <a:p>
            <a:r>
              <a:rPr lang="fr-FR" sz="3200" b="1" dirty="0">
                <a:solidFill>
                  <a:srgbClr val="FF0000"/>
                </a:solidFill>
              </a:rPr>
              <a:t>REMARQUE : </a:t>
            </a:r>
          </a:p>
          <a:p>
            <a:pPr marL="720725" indent="-342900">
              <a:buFont typeface="Wingdings" panose="05000000000000000000" pitchFamily="2" charset="2"/>
              <a:buChar char="q"/>
            </a:pPr>
            <a:r>
              <a:rPr lang="fr-FR" sz="2400" dirty="0"/>
              <a:t>L’implantation en C ou C/C++ se fera comme dans les exercices précédents</a:t>
            </a: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BBE0F5F5-7F23-43F0-99A2-A3084F529EFA}"/>
                  </a:ext>
                </a:extLst>
              </p:cNvPr>
              <p:cNvSpPr txBox="1"/>
              <p:nvPr/>
            </p:nvSpPr>
            <p:spPr>
              <a:xfrm>
                <a:off x="9673257" y="3096135"/>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28" name="ZoneTexte 27">
                <a:extLst>
                  <a:ext uri="{FF2B5EF4-FFF2-40B4-BE49-F238E27FC236}">
                    <a16:creationId xmlns:a16="http://schemas.microsoft.com/office/drawing/2014/main" id="{BBE0F5F5-7F23-43F0-99A2-A3084F529EFA}"/>
                  </a:ext>
                </a:extLst>
              </p:cNvPr>
              <p:cNvSpPr txBox="1">
                <a:spLocks noRot="1" noChangeAspect="1" noMove="1" noResize="1" noEditPoints="1" noAdjustHandles="1" noChangeArrowheads="1" noChangeShapeType="1" noTextEdit="1"/>
              </p:cNvSpPr>
              <p:nvPr/>
            </p:nvSpPr>
            <p:spPr>
              <a:xfrm>
                <a:off x="9673257" y="3096135"/>
                <a:ext cx="1763047" cy="261610"/>
              </a:xfrm>
              <a:prstGeom prst="rect">
                <a:avLst/>
              </a:prstGeom>
              <a:blipFill>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047890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CCF70-01EA-46E5-87E6-6181A1C0E8C0}"/>
              </a:ext>
            </a:extLst>
          </p:cNvPr>
          <p:cNvSpPr>
            <a:spLocks noGrp="1"/>
          </p:cNvSpPr>
          <p:nvPr>
            <p:ph type="title"/>
          </p:nvPr>
        </p:nvSpPr>
        <p:spPr>
          <a:xfrm>
            <a:off x="244699" y="0"/>
            <a:ext cx="11831391" cy="1498600"/>
          </a:xfrm>
        </p:spPr>
        <p:txBody>
          <a:bodyPr>
            <a:normAutofit/>
          </a:bodyPr>
          <a:lstStyle/>
          <a:p>
            <a:r>
              <a:rPr lang="fr-FR" sz="8800" dirty="0"/>
              <a:t>PLAN DU RÉSUMÉ :</a:t>
            </a:r>
          </a:p>
        </p:txBody>
      </p:sp>
      <p:sp>
        <p:nvSpPr>
          <p:cNvPr id="3" name="Espace réservé du numéro de diapositive 2">
            <a:extLst>
              <a:ext uri="{FF2B5EF4-FFF2-40B4-BE49-F238E27FC236}">
                <a16:creationId xmlns:a16="http://schemas.microsoft.com/office/drawing/2014/main" id="{035FFDF7-1D58-4CEB-B3F0-C17610BE40A3}"/>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3</a:t>
            </a:fld>
            <a:endParaRPr lang="fr-FR"/>
          </a:p>
        </p:txBody>
      </p:sp>
      <p:sp>
        <p:nvSpPr>
          <p:cNvPr id="4" name="Espace réservé du contenu 3">
            <a:extLst>
              <a:ext uri="{FF2B5EF4-FFF2-40B4-BE49-F238E27FC236}">
                <a16:creationId xmlns:a16="http://schemas.microsoft.com/office/drawing/2014/main" id="{4D2A8D56-68F9-4F6E-8292-EBC72313D426}"/>
              </a:ext>
            </a:extLst>
          </p:cNvPr>
          <p:cNvSpPr>
            <a:spLocks noGrp="1"/>
          </p:cNvSpPr>
          <p:nvPr>
            <p:ph sz="quarter" idx="13"/>
          </p:nvPr>
        </p:nvSpPr>
        <p:spPr>
          <a:xfrm>
            <a:off x="244699" y="1803399"/>
            <a:ext cx="11831391" cy="4854978"/>
          </a:xfrm>
        </p:spPr>
        <p:txBody>
          <a:bodyPr>
            <a:normAutofit fontScale="62500" lnSpcReduction="20000"/>
          </a:bodyPr>
          <a:lstStyle/>
          <a:p>
            <a:r>
              <a:rPr lang="fr-FR" sz="4000" b="1" dirty="0"/>
              <a:t>PART 1 : </a:t>
            </a:r>
          </a:p>
          <a:p>
            <a:pPr marL="811213" lvl="1" indent="-269875">
              <a:buFont typeface="+mj-lt"/>
              <a:buAutoNum type="arabicPeriod"/>
            </a:pPr>
            <a:r>
              <a:rPr lang="fr-FR" sz="2900" b="1" dirty="0"/>
              <a:t>GÉNÉRALITÉS SUR LA COMPILATION</a:t>
            </a:r>
          </a:p>
          <a:p>
            <a:pPr marL="811213" lvl="1" indent="-269875">
              <a:buFont typeface="+mj-lt"/>
              <a:buAutoNum type="arabicPeriod"/>
            </a:pPr>
            <a:r>
              <a:rPr lang="fr-FR" sz="2900" b="1" dirty="0"/>
              <a:t>REMARQUE SUR TP1</a:t>
            </a:r>
          </a:p>
          <a:p>
            <a:r>
              <a:rPr lang="fr-FR" sz="4000" b="1" dirty="0"/>
              <a:t>PART 2 :</a:t>
            </a:r>
          </a:p>
          <a:p>
            <a:pPr marL="811213" lvl="1" indent="-269875">
              <a:buFont typeface="+mj-lt"/>
              <a:buAutoNum type="arabicPeriod"/>
            </a:pPr>
            <a:r>
              <a:rPr lang="fr-FR" sz="2900" b="1" dirty="0"/>
              <a:t>ANALYSE LEXICAL</a:t>
            </a:r>
          </a:p>
          <a:p>
            <a:pPr marL="811213" lvl="1" indent="-269875">
              <a:buFont typeface="+mj-lt"/>
              <a:buAutoNum type="arabicPeriod"/>
            </a:pPr>
            <a:r>
              <a:rPr lang="fr-FR" sz="2900" b="1" dirty="0"/>
              <a:t>SUITE DU TP1 ET RÉSOLUTION DU TP2</a:t>
            </a:r>
          </a:p>
          <a:p>
            <a:pPr marL="811213" lvl="1" indent="-269875">
              <a:buFont typeface="+mj-lt"/>
              <a:buAutoNum type="arabicPeriod"/>
            </a:pPr>
            <a:r>
              <a:rPr lang="fr-FR" sz="2900" b="1" dirty="0"/>
              <a:t>EXERCICES SUPPLÉMENTAIRES (TP RÉVISION &amp; EXAMEN)</a:t>
            </a:r>
          </a:p>
          <a:p>
            <a:pPr marL="811213" lvl="1" indent="-269875">
              <a:buFont typeface="+mj-lt"/>
              <a:buAutoNum type="arabicPeriod"/>
            </a:pPr>
            <a:r>
              <a:rPr lang="fr-FR" sz="2900" b="1" dirty="0"/>
              <a:t>ALGORITHME DE  </a:t>
            </a:r>
            <a:r>
              <a:rPr lang="fr-FR" sz="1900" b="1" dirty="0"/>
              <a:t>MC</a:t>
            </a:r>
            <a:r>
              <a:rPr lang="fr-FR" sz="2900" b="1" dirty="0"/>
              <a:t>NAUGHTON – YAMADA - THOMSON</a:t>
            </a:r>
          </a:p>
          <a:p>
            <a:pPr marL="811213" lvl="1" indent="-269875">
              <a:buFont typeface="+mj-lt"/>
              <a:buAutoNum type="arabicPeriod"/>
            </a:pPr>
            <a:r>
              <a:rPr lang="fr-FR" sz="2900" b="1" dirty="0" err="1"/>
              <a:t>RegEx</a:t>
            </a:r>
            <a:r>
              <a:rPr lang="fr-FR" sz="2900" b="1" dirty="0"/>
              <a:t> &amp; FLEX</a:t>
            </a:r>
          </a:p>
          <a:p>
            <a:pPr marL="811213" lvl="1" indent="-269875">
              <a:buFont typeface="+mj-lt"/>
              <a:buAutoNum type="arabicPeriod"/>
            </a:pPr>
            <a:r>
              <a:rPr lang="fr-FR" sz="2900" b="1" dirty="0"/>
              <a:t>RÉSOLUTION DU TP4</a:t>
            </a:r>
          </a:p>
          <a:p>
            <a:pPr marL="811213" lvl="1" indent="-269875">
              <a:buFont typeface="+mj-lt"/>
              <a:buAutoNum type="arabicPeriod"/>
            </a:pPr>
            <a:r>
              <a:rPr lang="fr-FR" sz="2900" b="1" dirty="0"/>
              <a:t>EXERCICES SUPPLÉMENTAIRES (TP RÉVISION &amp; EXAMEN)</a:t>
            </a:r>
          </a:p>
          <a:p>
            <a:r>
              <a:rPr lang="fr-FR" sz="4000" b="1" dirty="0"/>
              <a:t>PART 3 :</a:t>
            </a:r>
          </a:p>
          <a:p>
            <a:pPr marL="811213" lvl="1" indent="-269875">
              <a:buFont typeface="+mj-lt"/>
              <a:buAutoNum type="arabicPeriod"/>
            </a:pPr>
            <a:r>
              <a:rPr lang="fr-FR" sz="3600" b="1" dirty="0"/>
              <a:t>L'ANALYSE SYNTAXIQUE ASCENDANTE </a:t>
            </a:r>
            <a:r>
              <a:rPr lang="fr-FR" sz="3600" dirty="0"/>
              <a:t>(LALR) </a:t>
            </a:r>
            <a:r>
              <a:rPr lang="fr-FR" sz="3600" b="1" dirty="0"/>
              <a:t>&amp; YACC SURBISON</a:t>
            </a:r>
          </a:p>
          <a:p>
            <a:pPr marL="811213" lvl="1" indent="-269875">
              <a:buFont typeface="+mj-lt"/>
              <a:buAutoNum type="arabicPeriod"/>
            </a:pPr>
            <a:r>
              <a:rPr lang="fr-FR" sz="3700" b="1" dirty="0"/>
              <a:t>EXERCICES D’ANALYSE SYNTAXIQUE DE L’EXAMEN DE L’ANNÉE DERNIÈRE (2017)</a:t>
            </a:r>
          </a:p>
        </p:txBody>
      </p:sp>
    </p:spTree>
    <p:extLst>
      <p:ext uri="{BB962C8B-B14F-4D97-AF65-F5344CB8AC3E}">
        <p14:creationId xmlns:p14="http://schemas.microsoft.com/office/powerpoint/2010/main" val="280946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89AA23D-9CAE-4E52-990E-5963F55E33FC}"/>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9936" b="9936"/>
          <a:stretch>
            <a:fillRect/>
          </a:stretch>
        </p:blipFill>
        <p:spPr/>
      </p:pic>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ALGORITHME DE PRODUCTION D’AFN ou D’AFD</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a:xfrm>
            <a:off x="2052320" y="4642104"/>
            <a:ext cx="10119360" cy="713232"/>
          </a:xfrm>
        </p:spPr>
        <p:txBody>
          <a:bodyPr>
            <a:noAutofit/>
          </a:bodyPr>
          <a:lstStyle/>
          <a:p>
            <a:pPr algn="l"/>
            <a:r>
              <a:rPr lang="fr-FR" sz="2800" b="1" dirty="0"/>
              <a:t>4 -  </a:t>
            </a:r>
            <a:r>
              <a:rPr lang="fr-FR" sz="3200" b="1" dirty="0"/>
              <a:t>ALGORITHME DE  </a:t>
            </a:r>
            <a:r>
              <a:rPr lang="fr-FR" sz="1800" b="1" dirty="0"/>
              <a:t>MC</a:t>
            </a:r>
            <a:r>
              <a:rPr lang="fr-FR" sz="2800" b="1" dirty="0"/>
              <a:t>NAUGHTON</a:t>
            </a:r>
            <a:r>
              <a:rPr lang="fr-FR" sz="3200" b="1" dirty="0"/>
              <a:t> – </a:t>
            </a:r>
            <a:r>
              <a:rPr lang="fr-FR" sz="4400" b="1" dirty="0"/>
              <a:t>YAMADA</a:t>
            </a:r>
            <a:r>
              <a:rPr lang="fr-FR" sz="3200" b="1" dirty="0"/>
              <a:t> - </a:t>
            </a:r>
            <a:r>
              <a:rPr lang="fr-FR" sz="2800" b="1" dirty="0"/>
              <a:t>THOMSON</a:t>
            </a:r>
          </a:p>
        </p:txBody>
      </p:sp>
      <p:sp>
        <p:nvSpPr>
          <p:cNvPr id="5" name="Titre 1">
            <a:extLst>
              <a:ext uri="{FF2B5EF4-FFF2-40B4-BE49-F238E27FC236}">
                <a16:creationId xmlns:a16="http://schemas.microsoft.com/office/drawing/2014/main" id="{4082FCF7-4C4B-4F39-A6DC-446A3C181F90}"/>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3489547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6B2CE-9162-4232-B09D-152CE1448458}"/>
              </a:ext>
            </a:extLst>
          </p:cNvPr>
          <p:cNvSpPr>
            <a:spLocks noGrp="1"/>
          </p:cNvSpPr>
          <p:nvPr>
            <p:ph type="title"/>
          </p:nvPr>
        </p:nvSpPr>
        <p:spPr/>
        <p:txBody>
          <a:bodyPr/>
          <a:lstStyle/>
          <a:p>
            <a:r>
              <a:rPr lang="fr-FR" dirty="0"/>
              <a:t> L’ALGORITHME (YAMADA) :</a:t>
            </a:r>
          </a:p>
        </p:txBody>
      </p:sp>
      <p:sp>
        <p:nvSpPr>
          <p:cNvPr id="4" name="Rectangle 3">
            <a:extLst>
              <a:ext uri="{FF2B5EF4-FFF2-40B4-BE49-F238E27FC236}">
                <a16:creationId xmlns:a16="http://schemas.microsoft.com/office/drawing/2014/main" id="{CCBB195F-68B6-4320-9A7E-97FB41CFDFD0}"/>
              </a:ext>
            </a:extLst>
          </p:cNvPr>
          <p:cNvSpPr/>
          <p:nvPr/>
        </p:nvSpPr>
        <p:spPr>
          <a:xfrm>
            <a:off x="2839958" y="1894444"/>
            <a:ext cx="1919174" cy="602453"/>
          </a:xfrm>
          <a:prstGeom prst="rect">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L’ALGORITHME</a:t>
            </a:r>
          </a:p>
          <a:p>
            <a:pPr algn="ctr"/>
            <a:r>
              <a:rPr lang="fr-FR" sz="1600" dirty="0"/>
              <a:t>YAMADA</a:t>
            </a:r>
          </a:p>
        </p:txBody>
      </p:sp>
      <p:cxnSp>
        <p:nvCxnSpPr>
          <p:cNvPr id="6" name="Connecteur droit avec flèche 5">
            <a:extLst>
              <a:ext uri="{FF2B5EF4-FFF2-40B4-BE49-F238E27FC236}">
                <a16:creationId xmlns:a16="http://schemas.microsoft.com/office/drawing/2014/main" id="{1EE647D4-7A6F-404A-BB09-9417FC9CA1D4}"/>
              </a:ext>
            </a:extLst>
          </p:cNvPr>
          <p:cNvCxnSpPr>
            <a:cxnSpLocks/>
            <a:stCxn id="9" idx="3"/>
            <a:endCxn id="4" idx="1"/>
          </p:cNvCxnSpPr>
          <p:nvPr/>
        </p:nvCxnSpPr>
        <p:spPr>
          <a:xfrm>
            <a:off x="2305425" y="2193388"/>
            <a:ext cx="534533" cy="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DB089E7D-1FB5-4C89-BB77-37E701B435C7}"/>
              </a:ext>
            </a:extLst>
          </p:cNvPr>
          <p:cNvCxnSpPr>
            <a:cxnSpLocks/>
            <a:stCxn id="4" idx="3"/>
            <a:endCxn id="10" idx="1"/>
          </p:cNvCxnSpPr>
          <p:nvPr/>
        </p:nvCxnSpPr>
        <p:spPr>
          <a:xfrm flipV="1">
            <a:off x="4759132" y="2194791"/>
            <a:ext cx="495896" cy="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FF3568D-A18B-4318-BA09-45D982AF3A90}"/>
              </a:ext>
            </a:extLst>
          </p:cNvPr>
          <p:cNvSpPr txBox="1"/>
          <p:nvPr/>
        </p:nvSpPr>
        <p:spPr>
          <a:xfrm>
            <a:off x="386251" y="2024111"/>
            <a:ext cx="1919174" cy="338554"/>
          </a:xfrm>
          <a:prstGeom prst="rect">
            <a:avLst/>
          </a:prstGeom>
          <a:noFill/>
          <a:ln>
            <a:solidFill>
              <a:schemeClr val="accent1"/>
            </a:solidFill>
          </a:ln>
        </p:spPr>
        <p:txBody>
          <a:bodyPr wrap="square" rtlCol="0">
            <a:spAutoFit/>
          </a:bodyPr>
          <a:lstStyle/>
          <a:p>
            <a:pPr algn="ctr"/>
            <a:r>
              <a:rPr lang="fr-FR" sz="1600" dirty="0">
                <a:effectLst>
                  <a:outerShdw blurRad="38100" dist="38100" dir="2700000" algn="tl">
                    <a:srgbClr val="000000">
                      <a:alpha val="43137"/>
                    </a:srgbClr>
                  </a:outerShdw>
                </a:effectLst>
              </a:rPr>
              <a:t>Expression Régulière</a:t>
            </a:r>
          </a:p>
        </p:txBody>
      </p:sp>
      <p:sp>
        <p:nvSpPr>
          <p:cNvPr id="10" name="ZoneTexte 9">
            <a:extLst>
              <a:ext uri="{FF2B5EF4-FFF2-40B4-BE49-F238E27FC236}">
                <a16:creationId xmlns:a16="http://schemas.microsoft.com/office/drawing/2014/main" id="{CC1182D7-E24F-4A6C-9BAC-AF4A0F3C946D}"/>
              </a:ext>
            </a:extLst>
          </p:cNvPr>
          <p:cNvSpPr txBox="1"/>
          <p:nvPr/>
        </p:nvSpPr>
        <p:spPr>
          <a:xfrm>
            <a:off x="5255028" y="2025514"/>
            <a:ext cx="1400416" cy="338554"/>
          </a:xfrm>
          <a:prstGeom prst="rect">
            <a:avLst/>
          </a:prstGeom>
          <a:noFill/>
          <a:ln>
            <a:solidFill>
              <a:schemeClr val="accent1"/>
            </a:solidFill>
          </a:ln>
        </p:spPr>
        <p:txBody>
          <a:bodyPr wrap="square" rtlCol="0">
            <a:spAutoFit/>
          </a:bodyPr>
          <a:lstStyle>
            <a:defPPr>
              <a:defRPr lang="fr-FR"/>
            </a:defPPr>
            <a:lvl1pPr algn="ctr">
              <a:defRPr sz="1600">
                <a:effectLst>
                  <a:outerShdw blurRad="38100" dist="38100" dir="2700000" algn="tl">
                    <a:srgbClr val="000000">
                      <a:alpha val="43137"/>
                    </a:srgbClr>
                  </a:outerShdw>
                </a:effectLst>
              </a:defRPr>
            </a:lvl1pPr>
          </a:lstStyle>
          <a:p>
            <a:r>
              <a:rPr lang="fr-FR" dirty="0"/>
              <a:t>AFN ou AFD</a:t>
            </a:r>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1D48766-5C93-451C-97A1-EB530DF58607}"/>
                  </a:ext>
                </a:extLst>
              </p:cNvPr>
              <p:cNvSpPr txBox="1">
                <a:spLocks/>
              </p:cNvSpPr>
              <p:nvPr/>
            </p:nvSpPr>
            <p:spPr>
              <a:xfrm>
                <a:off x="1390656" y="2862210"/>
                <a:ext cx="10554574" cy="332824"/>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fr-FR" dirty="0"/>
                  <a:t>Soit </a:t>
                </a:r>
                <a14:m>
                  <m:oMath xmlns:m="http://schemas.openxmlformats.org/officeDocument/2006/math">
                    <m:r>
                      <a:rPr lang="fr-FR" b="1" i="1" dirty="0" smtClean="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oMath>
                </a14:m>
                <a:r>
                  <a:rPr lang="fr-FR" dirty="0"/>
                  <a:t> une expression régulière, </a:t>
                </a:r>
              </a:p>
            </p:txBody>
          </p:sp>
        </mc:Choice>
        <mc:Fallback xmlns="">
          <p:sp>
            <p:nvSpPr>
              <p:cNvPr id="11" name="Espace réservé du contenu 2">
                <a:extLst>
                  <a:ext uri="{FF2B5EF4-FFF2-40B4-BE49-F238E27FC236}">
                    <a16:creationId xmlns:a16="http://schemas.microsoft.com/office/drawing/2014/main" id="{01D48766-5C93-451C-97A1-EB530DF58607}"/>
                  </a:ext>
                </a:extLst>
              </p:cNvPr>
              <p:cNvSpPr txBox="1">
                <a:spLocks noRot="1" noChangeAspect="1" noMove="1" noResize="1" noEditPoints="1" noAdjustHandles="1" noChangeArrowheads="1" noChangeShapeType="1" noTextEdit="1"/>
              </p:cNvSpPr>
              <p:nvPr/>
            </p:nvSpPr>
            <p:spPr>
              <a:xfrm>
                <a:off x="1390656" y="2862210"/>
                <a:ext cx="10554574" cy="332824"/>
              </a:xfrm>
              <a:prstGeom prst="rect">
                <a:avLst/>
              </a:prstGeom>
              <a:blipFill>
                <a:blip r:embed="rId2"/>
                <a:stretch>
                  <a:fillRect/>
                </a:stretch>
              </a:blipFill>
              <a:effectLst>
                <a:outerShdw blurRad="50800" dir="14400000">
                  <a:srgbClr val="000000">
                    <a:alpha val="40000"/>
                  </a:srgbClr>
                </a:outerShdw>
              </a:effectLst>
            </p:spPr>
            <p:txBody>
              <a:bodyPr/>
              <a:lstStyle/>
              <a:p>
                <a:r>
                  <a:rPr lang="fr-FR">
                    <a:noFill/>
                  </a:rPr>
                  <a:t> </a:t>
                </a:r>
              </a:p>
            </p:txBody>
          </p:sp>
        </mc:Fallback>
      </mc:AlternateContent>
      <p:cxnSp>
        <p:nvCxnSpPr>
          <p:cNvPr id="13" name="Connecteur droit 12">
            <a:extLst>
              <a:ext uri="{FF2B5EF4-FFF2-40B4-BE49-F238E27FC236}">
                <a16:creationId xmlns:a16="http://schemas.microsoft.com/office/drawing/2014/main" id="{F3FB38F2-6399-4D37-ADBD-65CF998BE78E}"/>
              </a:ext>
            </a:extLst>
          </p:cNvPr>
          <p:cNvCxnSpPr>
            <a:cxnSpLocks/>
          </p:cNvCxnSpPr>
          <p:nvPr/>
        </p:nvCxnSpPr>
        <p:spPr>
          <a:xfrm>
            <a:off x="386103" y="2767575"/>
            <a:ext cx="118058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Espace réservé du contenu 2">
                <a:extLst>
                  <a:ext uri="{FF2B5EF4-FFF2-40B4-BE49-F238E27FC236}">
                    <a16:creationId xmlns:a16="http://schemas.microsoft.com/office/drawing/2014/main" id="{E4F0004F-B47F-4DC4-BA5A-D89D756CA427}"/>
                  </a:ext>
                </a:extLst>
              </p:cNvPr>
              <p:cNvSpPr txBox="1">
                <a:spLocks/>
              </p:cNvSpPr>
              <p:nvPr/>
            </p:nvSpPr>
            <p:spPr>
              <a:xfrm>
                <a:off x="1508602" y="3136232"/>
                <a:ext cx="3230900" cy="332824"/>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dirty="0"/>
                  <a:t>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 </m:t>
                    </m:r>
                    <m:r>
                      <a:rPr lang="fr-FR" b="1" i="1" dirty="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𝜺</m:t>
                    </m:r>
                  </m:oMath>
                </a14:m>
                <a:r>
                  <a:rPr lang="fr-FR" dirty="0"/>
                  <a:t> , l’automate est :</a:t>
                </a:r>
              </a:p>
            </p:txBody>
          </p:sp>
        </mc:Choice>
        <mc:Fallback xmlns="">
          <p:sp>
            <p:nvSpPr>
              <p:cNvPr id="16" name="Espace réservé du contenu 2">
                <a:extLst>
                  <a:ext uri="{FF2B5EF4-FFF2-40B4-BE49-F238E27FC236}">
                    <a16:creationId xmlns:a16="http://schemas.microsoft.com/office/drawing/2014/main" id="{E4F0004F-B47F-4DC4-BA5A-D89D756CA427}"/>
                  </a:ext>
                </a:extLst>
              </p:cNvPr>
              <p:cNvSpPr txBox="1">
                <a:spLocks noRot="1" noChangeAspect="1" noMove="1" noResize="1" noEditPoints="1" noAdjustHandles="1" noChangeArrowheads="1" noChangeShapeType="1" noTextEdit="1"/>
              </p:cNvSpPr>
              <p:nvPr/>
            </p:nvSpPr>
            <p:spPr>
              <a:xfrm>
                <a:off x="1508602" y="3136232"/>
                <a:ext cx="3230900" cy="332824"/>
              </a:xfrm>
              <a:prstGeom prst="rect">
                <a:avLst/>
              </a:prstGeom>
              <a:blipFill>
                <a:blip r:embed="rId3"/>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18" name="Image 17" descr="Capture d’écran">
            <a:extLst>
              <a:ext uri="{FF2B5EF4-FFF2-40B4-BE49-F238E27FC236}">
                <a16:creationId xmlns:a16="http://schemas.microsoft.com/office/drawing/2014/main" id="{49D40B8B-DA00-45C4-A26F-246373E66D8E}"/>
              </a:ext>
            </a:extLst>
          </p:cNvPr>
          <p:cNvPicPr>
            <a:picLocks noChangeAspect="1"/>
          </p:cNvPicPr>
          <p:nvPr/>
        </p:nvPicPr>
        <p:blipFill>
          <a:blip r:embed="rId4"/>
          <a:stretch>
            <a:fillRect/>
          </a:stretch>
        </p:blipFill>
        <p:spPr>
          <a:xfrm>
            <a:off x="1828055" y="3454137"/>
            <a:ext cx="4263652" cy="570092"/>
          </a:xfrm>
          <a:prstGeom prst="rect">
            <a:avLst/>
          </a:prstGeom>
        </p:spPr>
      </p:pic>
      <mc:AlternateContent xmlns:mc="http://schemas.openxmlformats.org/markup-compatibility/2006" xmlns:a14="http://schemas.microsoft.com/office/drawing/2010/main">
        <mc:Choice Requires="a14">
          <p:sp>
            <p:nvSpPr>
              <p:cNvPr id="19" name="Espace réservé du contenu 2">
                <a:extLst>
                  <a:ext uri="{FF2B5EF4-FFF2-40B4-BE49-F238E27FC236}">
                    <a16:creationId xmlns:a16="http://schemas.microsoft.com/office/drawing/2014/main" id="{383C0E7C-E551-478E-88DB-E3098B4B4C04}"/>
                  </a:ext>
                </a:extLst>
              </p:cNvPr>
              <p:cNvSpPr txBox="1">
                <a:spLocks/>
              </p:cNvSpPr>
              <p:nvPr/>
            </p:nvSpPr>
            <p:spPr>
              <a:xfrm>
                <a:off x="1488131" y="4046350"/>
                <a:ext cx="3230900"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r>
                      <a:rPr lang="fr-FR" b="1" i="1" dirty="0" smtClean="0">
                        <a:effectLst>
                          <a:outerShdw blurRad="38100" dist="38100" dir="2700000" algn="tl">
                            <a:srgbClr val="000000">
                              <a:alpha val="43137"/>
                            </a:srgbClr>
                          </a:outerShdw>
                        </a:effectLst>
                        <a:latin typeface="Cambria Math" panose="02040503050406030204" pitchFamily="18" charset="0"/>
                      </a:rPr>
                      <m:t>𝒂</m:t>
                    </m:r>
                  </m:oMath>
                </a14:m>
                <a:r>
                  <a:rPr lang="fr-FR" dirty="0"/>
                  <a:t> , l’automate est :</a:t>
                </a:r>
              </a:p>
            </p:txBody>
          </p:sp>
        </mc:Choice>
        <mc:Fallback xmlns="">
          <p:sp>
            <p:nvSpPr>
              <p:cNvPr id="19" name="Espace réservé du contenu 2">
                <a:extLst>
                  <a:ext uri="{FF2B5EF4-FFF2-40B4-BE49-F238E27FC236}">
                    <a16:creationId xmlns:a16="http://schemas.microsoft.com/office/drawing/2014/main" id="{383C0E7C-E551-478E-88DB-E3098B4B4C04}"/>
                  </a:ext>
                </a:extLst>
              </p:cNvPr>
              <p:cNvSpPr txBox="1">
                <a:spLocks noRot="1" noChangeAspect="1" noMove="1" noResize="1" noEditPoints="1" noAdjustHandles="1" noChangeArrowheads="1" noChangeShapeType="1" noTextEdit="1"/>
              </p:cNvSpPr>
              <p:nvPr/>
            </p:nvSpPr>
            <p:spPr>
              <a:xfrm>
                <a:off x="1488131" y="4046350"/>
                <a:ext cx="3230900" cy="332824"/>
              </a:xfrm>
              <a:prstGeom prst="rect">
                <a:avLst/>
              </a:prstGeom>
              <a:blipFill>
                <a:blip r:embed="rId5"/>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21" name="Image 20" descr="Capture d’écran">
            <a:extLst>
              <a:ext uri="{FF2B5EF4-FFF2-40B4-BE49-F238E27FC236}">
                <a16:creationId xmlns:a16="http://schemas.microsoft.com/office/drawing/2014/main" id="{EC77EE38-57D5-45A9-A77D-1B3D9B2DE0D0}"/>
              </a:ext>
            </a:extLst>
          </p:cNvPr>
          <p:cNvPicPr>
            <a:picLocks noChangeAspect="1"/>
          </p:cNvPicPr>
          <p:nvPr/>
        </p:nvPicPr>
        <p:blipFill>
          <a:blip r:embed="rId6"/>
          <a:stretch>
            <a:fillRect/>
          </a:stretch>
        </p:blipFill>
        <p:spPr>
          <a:xfrm>
            <a:off x="2529394" y="4406713"/>
            <a:ext cx="2210108" cy="600159"/>
          </a:xfrm>
          <a:prstGeom prst="rect">
            <a:avLst/>
          </a:prstGeom>
        </p:spPr>
      </p:pic>
      <mc:AlternateContent xmlns:mc="http://schemas.openxmlformats.org/markup-compatibility/2006" xmlns:a14="http://schemas.microsoft.com/office/drawing/2010/main">
        <mc:Choice Requires="a14">
          <p:sp>
            <p:nvSpPr>
              <p:cNvPr id="26" name="Espace réservé du contenu 2">
                <a:extLst>
                  <a:ext uri="{FF2B5EF4-FFF2-40B4-BE49-F238E27FC236}">
                    <a16:creationId xmlns:a16="http://schemas.microsoft.com/office/drawing/2014/main" id="{B0C6E15A-1BE3-417F-AEB7-4D6B9711D627}"/>
                  </a:ext>
                </a:extLst>
              </p:cNvPr>
              <p:cNvSpPr txBox="1">
                <a:spLocks/>
              </p:cNvSpPr>
              <p:nvPr/>
            </p:nvSpPr>
            <p:spPr>
              <a:xfrm>
                <a:off x="1488131" y="4989612"/>
                <a:ext cx="4457916"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𝟏</m:t>
                        </m:r>
                      </m:sub>
                    </m:sSub>
                    <m:r>
                      <a:rPr lang="fr-FR" b="1" i="1" dirty="0" smtClean="0">
                        <a:effectLst>
                          <a:outerShdw blurRad="38100" dist="38100" dir="2700000" algn="tl">
                            <a:srgbClr val="000000">
                              <a:alpha val="43137"/>
                            </a:srgbClr>
                          </a:outerShdw>
                        </a:effectLst>
                        <a:latin typeface="Cambria Math" panose="02040503050406030204" pitchFamily="18" charset="0"/>
                      </a:rPr>
                      <m:t>| </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𝟐</m:t>
                        </m:r>
                      </m:sub>
                    </m:sSub>
                  </m:oMath>
                </a14:m>
                <a:r>
                  <a:rPr lang="fr-FR" dirty="0"/>
                  <a:t> , l’automate associé est :</a:t>
                </a:r>
              </a:p>
            </p:txBody>
          </p:sp>
        </mc:Choice>
        <mc:Fallback xmlns="">
          <p:sp>
            <p:nvSpPr>
              <p:cNvPr id="26" name="Espace réservé du contenu 2">
                <a:extLst>
                  <a:ext uri="{FF2B5EF4-FFF2-40B4-BE49-F238E27FC236}">
                    <a16:creationId xmlns:a16="http://schemas.microsoft.com/office/drawing/2014/main" id="{B0C6E15A-1BE3-417F-AEB7-4D6B9711D627}"/>
                  </a:ext>
                </a:extLst>
              </p:cNvPr>
              <p:cNvSpPr txBox="1">
                <a:spLocks noRot="1" noChangeAspect="1" noMove="1" noResize="1" noEditPoints="1" noAdjustHandles="1" noChangeArrowheads="1" noChangeShapeType="1" noTextEdit="1"/>
              </p:cNvSpPr>
              <p:nvPr/>
            </p:nvSpPr>
            <p:spPr>
              <a:xfrm>
                <a:off x="1488131" y="4989612"/>
                <a:ext cx="4457916" cy="332824"/>
              </a:xfrm>
              <a:prstGeom prst="rect">
                <a:avLst/>
              </a:prstGeom>
              <a:blipFill>
                <a:blip r:embed="rId7"/>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28" name="Image 27" descr="Capture d’écran">
            <a:extLst>
              <a:ext uri="{FF2B5EF4-FFF2-40B4-BE49-F238E27FC236}">
                <a16:creationId xmlns:a16="http://schemas.microsoft.com/office/drawing/2014/main" id="{9E01A638-5CE6-4615-9685-99DAD938FEB8}"/>
              </a:ext>
            </a:extLst>
          </p:cNvPr>
          <p:cNvPicPr>
            <a:picLocks noChangeAspect="1"/>
          </p:cNvPicPr>
          <p:nvPr/>
        </p:nvPicPr>
        <p:blipFill>
          <a:blip r:embed="rId8"/>
          <a:stretch>
            <a:fillRect/>
          </a:stretch>
        </p:blipFill>
        <p:spPr>
          <a:xfrm>
            <a:off x="2067381" y="5344557"/>
            <a:ext cx="3553817" cy="1165292"/>
          </a:xfrm>
          <a:prstGeom prst="rect">
            <a:avLst/>
          </a:prstGeom>
        </p:spPr>
      </p:pic>
      <mc:AlternateContent xmlns:mc="http://schemas.openxmlformats.org/markup-compatibility/2006" xmlns:a14="http://schemas.microsoft.com/office/drawing/2010/main">
        <mc:Choice Requires="a14">
          <p:sp>
            <p:nvSpPr>
              <p:cNvPr id="30" name="Espace réservé du contenu 2">
                <a:extLst>
                  <a:ext uri="{FF2B5EF4-FFF2-40B4-BE49-F238E27FC236}">
                    <a16:creationId xmlns:a16="http://schemas.microsoft.com/office/drawing/2014/main" id="{82175E4A-879D-4625-95AF-A595CE9495DA}"/>
                  </a:ext>
                </a:extLst>
              </p:cNvPr>
              <p:cNvSpPr txBox="1">
                <a:spLocks/>
              </p:cNvSpPr>
              <p:nvPr/>
            </p:nvSpPr>
            <p:spPr>
              <a:xfrm>
                <a:off x="7164947" y="2953760"/>
                <a:ext cx="4457916"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𝟏</m:t>
                        </m:r>
                      </m:sub>
                    </m:sSub>
                    <m:r>
                      <a:rPr lang="fr-FR" b="1" i="1" dirty="0" smtClean="0">
                        <a:effectLst>
                          <a:outerShdw blurRad="38100" dist="38100" dir="2700000" algn="tl">
                            <a:srgbClr val="000000">
                              <a:alpha val="43137"/>
                            </a:srgbClr>
                          </a:outerShdw>
                        </a:effectLst>
                        <a:latin typeface="Cambria Math" panose="02040503050406030204" pitchFamily="18" charset="0"/>
                      </a:rPr>
                      <m:t> </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𝟐</m:t>
                        </m:r>
                      </m:sub>
                    </m:sSub>
                  </m:oMath>
                </a14:m>
                <a:r>
                  <a:rPr lang="fr-FR" dirty="0"/>
                  <a:t> , l’automate associé est :</a:t>
                </a:r>
              </a:p>
            </p:txBody>
          </p:sp>
        </mc:Choice>
        <mc:Fallback xmlns="">
          <p:sp>
            <p:nvSpPr>
              <p:cNvPr id="30" name="Espace réservé du contenu 2">
                <a:extLst>
                  <a:ext uri="{FF2B5EF4-FFF2-40B4-BE49-F238E27FC236}">
                    <a16:creationId xmlns:a16="http://schemas.microsoft.com/office/drawing/2014/main" id="{82175E4A-879D-4625-95AF-A595CE9495DA}"/>
                  </a:ext>
                </a:extLst>
              </p:cNvPr>
              <p:cNvSpPr txBox="1">
                <a:spLocks noRot="1" noChangeAspect="1" noMove="1" noResize="1" noEditPoints="1" noAdjustHandles="1" noChangeArrowheads="1" noChangeShapeType="1" noTextEdit="1"/>
              </p:cNvSpPr>
              <p:nvPr/>
            </p:nvSpPr>
            <p:spPr>
              <a:xfrm>
                <a:off x="7164947" y="2953760"/>
                <a:ext cx="4457916" cy="332824"/>
              </a:xfrm>
              <a:prstGeom prst="rect">
                <a:avLst/>
              </a:prstGeom>
              <a:blipFill>
                <a:blip r:embed="rId9"/>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32" name="Image 31" descr="Capture d’écran">
            <a:extLst>
              <a:ext uri="{FF2B5EF4-FFF2-40B4-BE49-F238E27FC236}">
                <a16:creationId xmlns:a16="http://schemas.microsoft.com/office/drawing/2014/main" id="{27A6DE1C-F348-4EFC-A9E8-EACDE13843F7}"/>
              </a:ext>
            </a:extLst>
          </p:cNvPr>
          <p:cNvPicPr>
            <a:picLocks noChangeAspect="1"/>
          </p:cNvPicPr>
          <p:nvPr/>
        </p:nvPicPr>
        <p:blipFill>
          <a:blip r:embed="rId10"/>
          <a:stretch>
            <a:fillRect/>
          </a:stretch>
        </p:blipFill>
        <p:spPr>
          <a:xfrm>
            <a:off x="8074701" y="3246655"/>
            <a:ext cx="3426485" cy="744601"/>
          </a:xfrm>
          <a:prstGeom prst="rect">
            <a:avLst/>
          </a:prstGeom>
        </p:spPr>
      </p:pic>
      <mc:AlternateContent xmlns:mc="http://schemas.openxmlformats.org/markup-compatibility/2006" xmlns:a14="http://schemas.microsoft.com/office/drawing/2010/main">
        <mc:Choice Requires="a14">
          <p:sp>
            <p:nvSpPr>
              <p:cNvPr id="33" name="Espace réservé du contenu 2">
                <a:extLst>
                  <a:ext uri="{FF2B5EF4-FFF2-40B4-BE49-F238E27FC236}">
                    <a16:creationId xmlns:a16="http://schemas.microsoft.com/office/drawing/2014/main" id="{2484F7C8-8811-4594-B10E-87D3CD276D77}"/>
                  </a:ext>
                </a:extLst>
              </p:cNvPr>
              <p:cNvSpPr txBox="1">
                <a:spLocks/>
              </p:cNvSpPr>
              <p:nvPr/>
            </p:nvSpPr>
            <p:spPr>
              <a:xfrm>
                <a:off x="7170153" y="3874942"/>
                <a:ext cx="4457916"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𝟏</m:t>
                        </m:r>
                      </m:sub>
                    </m:sSub>
                    <m:r>
                      <a:rPr lang="fr-FR" b="1" i="1" dirty="0" smtClean="0">
                        <a:effectLst>
                          <a:outerShdw blurRad="38100" dist="38100" dir="2700000" algn="tl">
                            <a:srgbClr val="000000">
                              <a:alpha val="43137"/>
                            </a:srgbClr>
                          </a:outerShdw>
                        </a:effectLst>
                        <a:latin typeface="Cambria Math" panose="02040503050406030204" pitchFamily="18" charset="0"/>
                      </a:rPr>
                      <m:t>∗</m:t>
                    </m:r>
                  </m:oMath>
                </a14:m>
                <a:r>
                  <a:rPr lang="fr-FR" dirty="0"/>
                  <a:t>  , l’automate associé est :</a:t>
                </a:r>
              </a:p>
            </p:txBody>
          </p:sp>
        </mc:Choice>
        <mc:Fallback xmlns="">
          <p:sp>
            <p:nvSpPr>
              <p:cNvPr id="33" name="Espace réservé du contenu 2">
                <a:extLst>
                  <a:ext uri="{FF2B5EF4-FFF2-40B4-BE49-F238E27FC236}">
                    <a16:creationId xmlns:a16="http://schemas.microsoft.com/office/drawing/2014/main" id="{2484F7C8-8811-4594-B10E-87D3CD276D77}"/>
                  </a:ext>
                </a:extLst>
              </p:cNvPr>
              <p:cNvSpPr txBox="1">
                <a:spLocks noRot="1" noChangeAspect="1" noMove="1" noResize="1" noEditPoints="1" noAdjustHandles="1" noChangeArrowheads="1" noChangeShapeType="1" noTextEdit="1"/>
              </p:cNvSpPr>
              <p:nvPr/>
            </p:nvSpPr>
            <p:spPr>
              <a:xfrm>
                <a:off x="7170153" y="3874942"/>
                <a:ext cx="4457916" cy="332824"/>
              </a:xfrm>
              <a:prstGeom prst="rect">
                <a:avLst/>
              </a:prstGeom>
              <a:blipFill>
                <a:blip r:embed="rId11"/>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35" name="Image 34" descr="Capture d’écran">
            <a:extLst>
              <a:ext uri="{FF2B5EF4-FFF2-40B4-BE49-F238E27FC236}">
                <a16:creationId xmlns:a16="http://schemas.microsoft.com/office/drawing/2014/main" id="{FEC9AD21-D0D6-4EEA-A0DF-894E58E3DBBB}"/>
              </a:ext>
            </a:extLst>
          </p:cNvPr>
          <p:cNvPicPr>
            <a:picLocks noChangeAspect="1"/>
          </p:cNvPicPr>
          <p:nvPr/>
        </p:nvPicPr>
        <p:blipFill>
          <a:blip r:embed="rId12"/>
          <a:stretch>
            <a:fillRect/>
          </a:stretch>
        </p:blipFill>
        <p:spPr>
          <a:xfrm>
            <a:off x="7999762" y="4126603"/>
            <a:ext cx="3728573" cy="1292858"/>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92FB87C-A251-4680-904F-E75CEB192AC2}"/>
                  </a:ext>
                </a:extLst>
              </p:cNvPr>
              <p:cNvSpPr/>
              <p:nvPr/>
            </p:nvSpPr>
            <p:spPr>
              <a:xfrm>
                <a:off x="7315199" y="5610893"/>
                <a:ext cx="4457916" cy="498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Pour </a:t>
                </a:r>
                <a14:m>
                  <m:oMath xmlns:m="http://schemas.openxmlformats.org/officeDocument/2006/math">
                    <m:r>
                      <a:rPr lang="fr-FR" sz="1400" b="0" i="0" dirty="0" smtClean="0">
                        <a:solidFill>
                          <a:schemeClr val="bg1"/>
                        </a:solidFill>
                        <a:latin typeface="Cambria Math" panose="02040503050406030204" pitchFamily="18" charset="0"/>
                      </a:rPr>
                      <m:t>(</m:t>
                    </m:r>
                    <m:sSub>
                      <m:sSubPr>
                        <m:ctrlPr>
                          <a:rPr lang="fr-FR" sz="1400" b="0" i="1" dirty="0" smtClean="0">
                            <a:solidFill>
                              <a:schemeClr val="bg1"/>
                            </a:solidFill>
                            <a:latin typeface="Cambria Math" panose="02040503050406030204" pitchFamily="18" charset="0"/>
                          </a:rPr>
                        </m:ctrlPr>
                      </m:sSubPr>
                      <m:e>
                        <m:r>
                          <a:rPr lang="fr-FR" sz="1400" i="1" dirty="0" smtClean="0">
                            <a:solidFill>
                              <a:schemeClr val="bg1"/>
                            </a:solidFill>
                            <a:latin typeface="Cambria Math" panose="02040503050406030204" pitchFamily="18" charset="0"/>
                          </a:rPr>
                          <m:t>𝑟</m:t>
                        </m:r>
                      </m:e>
                      <m:sub>
                        <m:r>
                          <a:rPr lang="fr-FR" sz="1400" b="0" i="1" dirty="0" smtClean="0">
                            <a:solidFill>
                              <a:schemeClr val="bg1"/>
                            </a:solidFill>
                            <a:latin typeface="Cambria Math" panose="02040503050406030204" pitchFamily="18" charset="0"/>
                          </a:rPr>
                          <m:t>1</m:t>
                        </m:r>
                      </m:sub>
                    </m:sSub>
                    <m:r>
                      <a:rPr lang="fr-FR" sz="1400" i="1" dirty="0" smtClean="0">
                        <a:solidFill>
                          <a:schemeClr val="bg1"/>
                        </a:solidFill>
                        <a:latin typeface="Cambria Math" panose="02040503050406030204" pitchFamily="18" charset="0"/>
                      </a:rPr>
                      <m:t>+</m:t>
                    </m:r>
                    <m:r>
                      <a:rPr lang="fr-FR" sz="1400" b="0" i="1" dirty="0" smtClean="0">
                        <a:solidFill>
                          <a:schemeClr val="bg1"/>
                        </a:solidFill>
                        <a:latin typeface="Cambria Math" panose="02040503050406030204" pitchFamily="18" charset="0"/>
                      </a:rPr>
                      <m:t>)</m:t>
                    </m:r>
                  </m:oMath>
                </a14:m>
                <a:r>
                  <a:rPr lang="fr-FR" sz="1400" dirty="0">
                    <a:solidFill>
                      <a:schemeClr val="bg1"/>
                    </a:solidFill>
                  </a:rPr>
                  <a:t> , il suffit d’enlever cette </a:t>
                </a:r>
                <a14:m>
                  <m:oMath xmlns:m="http://schemas.openxmlformats.org/officeDocument/2006/math">
                    <m:r>
                      <a:rPr lang="fr-FR" sz="1400" b="1"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𝜺</m:t>
                    </m:r>
                    <m:r>
                      <a:rPr lang="fr-FR" sz="14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400" i="1" dirty="0" smtClean="0">
                        <a:solidFill>
                          <a:schemeClr val="bg1"/>
                        </a:solidFill>
                        <a:latin typeface="Cambria Math" panose="02040503050406030204" pitchFamily="18" charset="0"/>
                      </a:rPr>
                      <m:t>𝑡𝑟𝑎𝑛𝑠𝑖𝑡𝑖𝑜𝑛</m:t>
                    </m:r>
                    <m:r>
                      <a:rPr lang="fr-FR" sz="1400" i="1" dirty="0" smtClean="0">
                        <a:solidFill>
                          <a:schemeClr val="bg1"/>
                        </a:solidFill>
                        <a:latin typeface="Cambria Math" panose="02040503050406030204" pitchFamily="18" charset="0"/>
                      </a:rPr>
                      <m:t>  </m:t>
                    </m:r>
                  </m:oMath>
                </a14:m>
                <a:endParaRPr lang="fr-FR" sz="1400" dirty="0">
                  <a:solidFill>
                    <a:schemeClr val="bg1"/>
                  </a:solidFill>
                </a:endParaRPr>
              </a:p>
            </p:txBody>
          </p:sp>
        </mc:Choice>
        <mc:Fallback xmlns="">
          <p:sp>
            <p:nvSpPr>
              <p:cNvPr id="36" name="Rectangle 35">
                <a:extLst>
                  <a:ext uri="{FF2B5EF4-FFF2-40B4-BE49-F238E27FC236}">
                    <a16:creationId xmlns:a16="http://schemas.microsoft.com/office/drawing/2014/main" id="{092FB87C-A251-4680-904F-E75CEB192AC2}"/>
                  </a:ext>
                </a:extLst>
              </p:cNvPr>
              <p:cNvSpPr>
                <a:spLocks noRot="1" noChangeAspect="1" noMove="1" noResize="1" noEditPoints="1" noAdjustHandles="1" noChangeArrowheads="1" noChangeShapeType="1" noTextEdit="1"/>
              </p:cNvSpPr>
              <p:nvPr/>
            </p:nvSpPr>
            <p:spPr>
              <a:xfrm>
                <a:off x="7315199" y="5610893"/>
                <a:ext cx="4457916" cy="498811"/>
              </a:xfrm>
              <a:prstGeom prst="rect">
                <a:avLst/>
              </a:prstGeom>
              <a:blipFill>
                <a:blip r:embed="rId13"/>
                <a:stretch>
                  <a:fillRect/>
                </a:stretch>
              </a:blipFill>
            </p:spPr>
            <p:txBody>
              <a:bodyPr/>
              <a:lstStyle/>
              <a:p>
                <a:r>
                  <a:rPr lang="fr-FR">
                    <a:noFill/>
                  </a:rPr>
                  <a:t> </a:t>
                </a:r>
              </a:p>
            </p:txBody>
          </p:sp>
        </mc:Fallback>
      </mc:AlternateContent>
      <p:cxnSp>
        <p:nvCxnSpPr>
          <p:cNvPr id="38" name="Connecteur droit avec flèche 37">
            <a:extLst>
              <a:ext uri="{FF2B5EF4-FFF2-40B4-BE49-F238E27FC236}">
                <a16:creationId xmlns:a16="http://schemas.microsoft.com/office/drawing/2014/main" id="{81B94524-8ED0-4F53-821D-602C193C244A}"/>
              </a:ext>
            </a:extLst>
          </p:cNvPr>
          <p:cNvCxnSpPr>
            <a:stCxn id="36" idx="0"/>
          </p:cNvCxnSpPr>
          <p:nvPr/>
        </p:nvCxnSpPr>
        <p:spPr>
          <a:xfrm flipV="1">
            <a:off x="9544157" y="5198770"/>
            <a:ext cx="205149" cy="41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B204B2C-95BA-46B1-B65D-A032E1538BCC}"/>
              </a:ext>
            </a:extLst>
          </p:cNvPr>
          <p:cNvCxnSpPr>
            <a:cxnSpLocks/>
          </p:cNvCxnSpPr>
          <p:nvPr/>
        </p:nvCxnSpPr>
        <p:spPr>
          <a:xfrm>
            <a:off x="538503" y="6538942"/>
            <a:ext cx="116534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63EC0C11-F3F2-41A1-B1AF-E10EFCE39B0D}"/>
              </a:ext>
            </a:extLst>
          </p:cNvPr>
          <p:cNvCxnSpPr>
            <a:cxnSpLocks/>
          </p:cNvCxnSpPr>
          <p:nvPr/>
        </p:nvCxnSpPr>
        <p:spPr>
          <a:xfrm>
            <a:off x="6852355" y="1717137"/>
            <a:ext cx="0" cy="1050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D03E1DD3-95EE-4462-8ED7-82E015DEFA00}"/>
              </a:ext>
            </a:extLst>
          </p:cNvPr>
          <p:cNvSpPr txBox="1"/>
          <p:nvPr/>
        </p:nvSpPr>
        <p:spPr>
          <a:xfrm>
            <a:off x="6966268" y="1920683"/>
            <a:ext cx="5166543" cy="646331"/>
          </a:xfrm>
          <a:prstGeom prst="rect">
            <a:avLst/>
          </a:prstGeom>
          <a:noFill/>
        </p:spPr>
        <p:txBody>
          <a:bodyPr wrap="none" rtlCol="0">
            <a:spAutoFit/>
          </a:bodyPr>
          <a:lstStyle/>
          <a:p>
            <a:pPr marL="342900" indent="-342900">
              <a:buFont typeface="Wingdings" panose="05000000000000000000" pitchFamily="2" charset="2"/>
              <a:buChar char="q"/>
            </a:pPr>
            <a:r>
              <a:rPr lang="fr-FR" dirty="0"/>
              <a:t>Partie 1 d’Algorithme : Production d’automate</a:t>
            </a:r>
          </a:p>
          <a:p>
            <a:pPr marL="342900" indent="-342900">
              <a:buFont typeface="Wingdings" panose="05000000000000000000" pitchFamily="2" charset="2"/>
              <a:buChar char="q"/>
            </a:pPr>
            <a:r>
              <a:rPr lang="fr-FR" dirty="0"/>
              <a:t>Partie 2 d’Algorithme : Elimination des </a:t>
            </a:r>
            <a:r>
              <a:rPr lang="el-GR" dirty="0"/>
              <a:t>ε-</a:t>
            </a:r>
            <a:r>
              <a:rPr lang="fr-FR" dirty="0"/>
              <a:t>transitions</a:t>
            </a:r>
          </a:p>
        </p:txBody>
      </p:sp>
      <p:sp>
        <p:nvSpPr>
          <p:cNvPr id="52" name="Rectangle 51">
            <a:extLst>
              <a:ext uri="{FF2B5EF4-FFF2-40B4-BE49-F238E27FC236}">
                <a16:creationId xmlns:a16="http://schemas.microsoft.com/office/drawing/2014/main" id="{1D2B0EC5-9589-4982-B185-9C8AE335E390}"/>
              </a:ext>
            </a:extLst>
          </p:cNvPr>
          <p:cNvSpPr/>
          <p:nvPr/>
        </p:nvSpPr>
        <p:spPr>
          <a:xfrm rot="16200000">
            <a:off x="-1312064" y="4107612"/>
            <a:ext cx="3771361" cy="1093690"/>
          </a:xfrm>
          <a:prstGeom prst="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 DE L’ALGORITHME :</a:t>
            </a:r>
          </a:p>
          <a:p>
            <a:pPr algn="ctr"/>
            <a:r>
              <a:rPr lang="fr-FR" sz="2500" dirty="0"/>
              <a:t>RÈGLES DE PRODUCTION</a:t>
            </a:r>
          </a:p>
        </p:txBody>
      </p:sp>
      <p:cxnSp>
        <p:nvCxnSpPr>
          <p:cNvPr id="53" name="Connecteur droit 52">
            <a:extLst>
              <a:ext uri="{FF2B5EF4-FFF2-40B4-BE49-F238E27FC236}">
                <a16:creationId xmlns:a16="http://schemas.microsoft.com/office/drawing/2014/main" id="{DF3FAE80-93C0-4CE2-96A6-118287B10F67}"/>
              </a:ext>
            </a:extLst>
          </p:cNvPr>
          <p:cNvCxnSpPr>
            <a:cxnSpLocks/>
          </p:cNvCxnSpPr>
          <p:nvPr/>
        </p:nvCxnSpPr>
        <p:spPr>
          <a:xfrm>
            <a:off x="6655444" y="2767575"/>
            <a:ext cx="0" cy="377136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944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écran">
            <a:extLst>
              <a:ext uri="{FF2B5EF4-FFF2-40B4-BE49-F238E27FC236}">
                <a16:creationId xmlns:a16="http://schemas.microsoft.com/office/drawing/2014/main" id="{4C538618-3277-4AFD-B907-A86804B1D802}"/>
              </a:ext>
            </a:extLst>
          </p:cNvPr>
          <p:cNvPicPr>
            <a:picLocks noChangeAspect="1"/>
          </p:cNvPicPr>
          <p:nvPr/>
        </p:nvPicPr>
        <p:blipFill>
          <a:blip r:embed="rId2"/>
          <a:stretch>
            <a:fillRect/>
          </a:stretch>
        </p:blipFill>
        <p:spPr>
          <a:xfrm>
            <a:off x="520966" y="5335883"/>
            <a:ext cx="5068007" cy="1143160"/>
          </a:xfrm>
          <a:prstGeom prst="rect">
            <a:avLst/>
          </a:prstGeom>
        </p:spPr>
      </p:pic>
      <p:sp>
        <p:nvSpPr>
          <p:cNvPr id="2" name="Titre 1">
            <a:extLst>
              <a:ext uri="{FF2B5EF4-FFF2-40B4-BE49-F238E27FC236}">
                <a16:creationId xmlns:a16="http://schemas.microsoft.com/office/drawing/2014/main" id="{CD09BBD0-F896-4E7C-92A2-2B5AFAD0B439}"/>
              </a:ext>
            </a:extLst>
          </p:cNvPr>
          <p:cNvSpPr>
            <a:spLocks noGrp="1"/>
          </p:cNvSpPr>
          <p:nvPr>
            <p:ph type="title"/>
          </p:nvPr>
        </p:nvSpPr>
        <p:spPr/>
        <p:txBody>
          <a:bodyPr>
            <a:noAutofit/>
          </a:bodyPr>
          <a:lstStyle/>
          <a:p>
            <a:r>
              <a:rPr lang="fr-FR" sz="3600" dirty="0"/>
              <a:t> EXEMPLE D’IMPLÉMENTATION DE L’ALGORITHME (PARTIE 1)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EF26CFF-2C3F-458B-A3D8-D52D15577B1D}"/>
                  </a:ext>
                </a:extLst>
              </p:cNvPr>
              <p:cNvSpPr>
                <a:spLocks noGrp="1"/>
              </p:cNvSpPr>
              <p:nvPr>
                <p:ph idx="4294967295"/>
              </p:nvPr>
            </p:nvSpPr>
            <p:spPr>
              <a:xfrm>
                <a:off x="0" y="1691917"/>
                <a:ext cx="5276850" cy="971550"/>
              </a:xfrm>
            </p:spPr>
            <p:txBody>
              <a:bodyPr>
                <a:normAutofit/>
              </a:bodyPr>
              <a:lstStyle/>
              <a:p>
                <a:r>
                  <a:rPr lang="fr-FR" sz="2000" dirty="0"/>
                  <a:t>Exemple: </a:t>
                </a:r>
              </a:p>
              <a:p>
                <a:pPr lvl="1"/>
                <a:r>
                  <a:rPr lang="fr-FR" sz="1800" dirty="0"/>
                  <a:t>Soit l'expression régulière  </a:t>
                </a:r>
                <a14:m>
                  <m:oMath xmlns:m="http://schemas.openxmlformats.org/officeDocument/2006/math">
                    <m:r>
                      <a:rPr lang="fr-FR" sz="1800" i="1" dirty="0" smtClean="0">
                        <a:latin typeface="Cambria Math" panose="02040503050406030204" pitchFamily="18" charset="0"/>
                      </a:rPr>
                      <m:t>𝑎</m:t>
                    </m:r>
                    <m:r>
                      <a:rPr lang="fr-FR" sz="1800" i="1" dirty="0" smtClean="0">
                        <a:latin typeface="Cambria Math" panose="02040503050406030204" pitchFamily="18" charset="0"/>
                      </a:rPr>
                      <m:t> | (</m:t>
                    </m:r>
                    <m:r>
                      <a:rPr lang="fr-FR" sz="1800" i="1" dirty="0" smtClean="0">
                        <a:latin typeface="Cambria Math" panose="02040503050406030204" pitchFamily="18" charset="0"/>
                      </a:rPr>
                      <m:t>𝑏</m:t>
                    </m:r>
                    <m:r>
                      <a:rPr lang="fr-FR" sz="1800" i="1" dirty="0" smtClean="0">
                        <a:latin typeface="Cambria Math" panose="02040503050406030204" pitchFamily="18" charset="0"/>
                      </a:rPr>
                      <m:t> </m:t>
                    </m:r>
                    <m:r>
                      <a:rPr lang="fr-FR" sz="1800" i="1" dirty="0" smtClean="0">
                        <a:latin typeface="Cambria Math" panose="02040503050406030204" pitchFamily="18" charset="0"/>
                      </a:rPr>
                      <m:t>𝑐</m:t>
                    </m:r>
                    <m:r>
                      <a:rPr lang="fr-FR" sz="1800" i="1" dirty="0" smtClean="0">
                        <a:latin typeface="Cambria Math" panose="02040503050406030204" pitchFamily="18" charset="0"/>
                      </a:rPr>
                      <m:t>∗)</m:t>
                    </m:r>
                  </m:oMath>
                </a14:m>
                <a:endParaRPr lang="fr-FR" dirty="0"/>
              </a:p>
            </p:txBody>
          </p:sp>
        </mc:Choice>
        <mc:Fallback xmlns="">
          <p:sp>
            <p:nvSpPr>
              <p:cNvPr id="3" name="Espace réservé du contenu 2">
                <a:extLst>
                  <a:ext uri="{FF2B5EF4-FFF2-40B4-BE49-F238E27FC236}">
                    <a16:creationId xmlns:a16="http://schemas.microsoft.com/office/drawing/2014/main" id="{4EF26CFF-2C3F-458B-A3D8-D52D15577B1D}"/>
                  </a:ext>
                </a:extLst>
              </p:cNvPr>
              <p:cNvSpPr>
                <a:spLocks noGrp="1" noRot="1" noChangeAspect="1" noMove="1" noResize="1" noEditPoints="1" noAdjustHandles="1" noChangeArrowheads="1" noChangeShapeType="1" noTextEdit="1"/>
              </p:cNvSpPr>
              <p:nvPr>
                <p:ph idx="4294967295"/>
              </p:nvPr>
            </p:nvSpPr>
            <p:spPr>
              <a:xfrm>
                <a:off x="0" y="1691917"/>
                <a:ext cx="5276850" cy="971550"/>
              </a:xfrm>
              <a:blipFill>
                <a:blip r:embed="rId3"/>
                <a:stretch>
                  <a:fillRect t="-37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B845D1D-A88A-40E3-A576-C9F6AF3E3AC3}"/>
                  </a:ext>
                </a:extLst>
              </p:cNvPr>
              <p:cNvSpPr/>
              <p:nvPr/>
            </p:nvSpPr>
            <p:spPr>
              <a:xfrm>
                <a:off x="34796" y="2504257"/>
                <a:ext cx="6200274" cy="1105228"/>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457200" indent="-457200">
                  <a:spcBef>
                    <a:spcPct val="20000"/>
                  </a:spcBef>
                  <a:spcAft>
                    <a:spcPts val="600"/>
                  </a:spcAft>
                  <a:buClr>
                    <a:schemeClr val="accent1"/>
                  </a:buClr>
                  <a:buFont typeface="Wingdings" panose="05000000000000000000" pitchFamily="2" charset="2"/>
                  <a:buChar char="q"/>
                </a:pPr>
                <a:r>
                  <a:rPr lang="fr-FR" sz="2000" dirty="0"/>
                  <a:t>Résolution :</a:t>
                </a:r>
              </a:p>
              <a:p>
                <a:pPr marL="800100" lvl="1" indent="-342900">
                  <a:spcBef>
                    <a:spcPct val="20000"/>
                  </a:spcBef>
                  <a:spcAft>
                    <a:spcPts val="600"/>
                  </a:spcAft>
                  <a:buClr>
                    <a:schemeClr val="accent1"/>
                  </a:buClr>
                  <a:buFont typeface="Wingdings 2" charset="2"/>
                  <a:buChar char=""/>
                </a:pPr>
                <a:r>
                  <a:rPr lang="fr-FR" sz="2000" dirty="0"/>
                  <a:t>Pour  </a:t>
                </a:r>
                <a14:m>
                  <m:oMath xmlns:m="http://schemas.openxmlformats.org/officeDocument/2006/math">
                    <m:r>
                      <a:rPr lang="fr-FR" sz="2000" i="1" dirty="0" smtClean="0">
                        <a:latin typeface="Cambria Math" panose="02040503050406030204" pitchFamily="18" charset="0"/>
                      </a:rPr>
                      <m:t>′</m:t>
                    </m:r>
                    <m:r>
                      <a:rPr lang="fr-FR" sz="2000" i="1" dirty="0" smtClean="0">
                        <a:latin typeface="Cambria Math" panose="02040503050406030204" pitchFamily="18" charset="0"/>
                      </a:rPr>
                      <m:t>𝑎</m:t>
                    </m:r>
                    <m:r>
                      <a:rPr lang="fr-FR" sz="2000" i="1" dirty="0" smtClean="0">
                        <a:latin typeface="Cambria Math" panose="02040503050406030204" pitchFamily="18" charset="0"/>
                      </a:rPr>
                      <m:t>′ </m:t>
                    </m:r>
                  </m:oMath>
                </a14:m>
                <a:r>
                  <a:rPr lang="fr-FR" sz="2000" dirty="0"/>
                  <a:t>,</a:t>
                </a:r>
                <a14:m>
                  <m:oMath xmlns:m="http://schemas.openxmlformats.org/officeDocument/2006/math">
                    <m:r>
                      <a:rPr lang="fr-FR" sz="2000" i="1" dirty="0" smtClean="0">
                        <a:latin typeface="Cambria Math" panose="02040503050406030204" pitchFamily="18" charset="0"/>
                      </a:rPr>
                      <m:t>′</m:t>
                    </m:r>
                    <m:r>
                      <a:rPr lang="fr-FR" sz="2000" i="1" dirty="0" smtClean="0">
                        <a:latin typeface="Cambria Math" panose="02040503050406030204" pitchFamily="18" charset="0"/>
                      </a:rPr>
                      <m:t>𝑏</m:t>
                    </m:r>
                    <m:r>
                      <a:rPr lang="fr-FR" sz="2000" i="1" dirty="0" smtClean="0">
                        <a:latin typeface="Cambria Math" panose="02040503050406030204" pitchFamily="18" charset="0"/>
                      </a:rPr>
                      <m:t>′ </m:t>
                    </m:r>
                  </m:oMath>
                </a14:m>
                <a:r>
                  <a:rPr lang="fr-FR" sz="2000" dirty="0"/>
                  <a:t>et </a:t>
                </a:r>
                <a14:m>
                  <m:oMath xmlns:m="http://schemas.openxmlformats.org/officeDocument/2006/math">
                    <m:r>
                      <a:rPr lang="fr-FR" sz="2000" b="0" i="0" dirty="0" smtClean="0">
                        <a:latin typeface="Cambria Math" panose="02040503050406030204" pitchFamily="18" charset="0"/>
                      </a:rPr>
                      <m:t> </m:t>
                    </m:r>
                    <m:r>
                      <a:rPr lang="fr-FR" sz="2000" i="1" dirty="0" smtClean="0">
                        <a:latin typeface="Cambria Math" panose="02040503050406030204" pitchFamily="18" charset="0"/>
                      </a:rPr>
                      <m:t>′</m:t>
                    </m:r>
                    <m:r>
                      <a:rPr lang="fr-FR" sz="2000" i="1" dirty="0" smtClean="0">
                        <a:latin typeface="Cambria Math" panose="02040503050406030204" pitchFamily="18" charset="0"/>
                      </a:rPr>
                      <m:t>𝑐</m:t>
                    </m:r>
                    <m:r>
                      <a:rPr lang="fr-FR" sz="2000" i="1" dirty="0" smtClean="0">
                        <a:latin typeface="Cambria Math" panose="02040503050406030204" pitchFamily="18" charset="0"/>
                      </a:rPr>
                      <m:t>′</m:t>
                    </m:r>
                  </m:oMath>
                </a14:m>
                <a:r>
                  <a:rPr lang="fr-FR" sz="2000" dirty="0"/>
                  <a:t>, on a les automates :</a:t>
                </a:r>
              </a:p>
            </p:txBody>
          </p:sp>
        </mc:Choice>
        <mc:Fallback xmlns="">
          <p:sp>
            <p:nvSpPr>
              <p:cNvPr id="5" name="Rectangle 4">
                <a:extLst>
                  <a:ext uri="{FF2B5EF4-FFF2-40B4-BE49-F238E27FC236}">
                    <a16:creationId xmlns:a16="http://schemas.microsoft.com/office/drawing/2014/main" id="{2B845D1D-A88A-40E3-A576-C9F6AF3E3AC3}"/>
                  </a:ext>
                </a:extLst>
              </p:cNvPr>
              <p:cNvSpPr>
                <a:spLocks noRot="1" noChangeAspect="1" noMove="1" noResize="1" noEditPoints="1" noAdjustHandles="1" noChangeArrowheads="1" noChangeShapeType="1" noTextEdit="1"/>
              </p:cNvSpPr>
              <p:nvPr/>
            </p:nvSpPr>
            <p:spPr>
              <a:xfrm>
                <a:off x="34796" y="2504257"/>
                <a:ext cx="6200274" cy="1105228"/>
              </a:xfrm>
              <a:prstGeom prst="rect">
                <a:avLst/>
              </a:prstGeom>
              <a:blipFill>
                <a:blip r:embed="rId4"/>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7" name="Image 6" descr="Capture d’écran">
            <a:extLst>
              <a:ext uri="{FF2B5EF4-FFF2-40B4-BE49-F238E27FC236}">
                <a16:creationId xmlns:a16="http://schemas.microsoft.com/office/drawing/2014/main" id="{7652B5F1-D38D-429F-B234-9C04E9B46E88}"/>
              </a:ext>
            </a:extLst>
          </p:cNvPr>
          <p:cNvPicPr>
            <a:picLocks noChangeAspect="1"/>
          </p:cNvPicPr>
          <p:nvPr/>
        </p:nvPicPr>
        <p:blipFill>
          <a:blip r:embed="rId5"/>
          <a:stretch>
            <a:fillRect/>
          </a:stretch>
        </p:blipFill>
        <p:spPr>
          <a:xfrm>
            <a:off x="2189050" y="3537608"/>
            <a:ext cx="1855149" cy="1683789"/>
          </a:xfrm>
          <a:prstGeom prst="rect">
            <a:avLst/>
          </a:prstGeom>
        </p:spPr>
      </p:pic>
      <p:cxnSp>
        <p:nvCxnSpPr>
          <p:cNvPr id="9" name="Connecteur droit 8">
            <a:extLst>
              <a:ext uri="{FF2B5EF4-FFF2-40B4-BE49-F238E27FC236}">
                <a16:creationId xmlns:a16="http://schemas.microsoft.com/office/drawing/2014/main" id="{42B7AFC4-F8AA-4056-970B-DA183DEE4C34}"/>
              </a:ext>
            </a:extLst>
          </p:cNvPr>
          <p:cNvCxnSpPr/>
          <p:nvPr/>
        </p:nvCxnSpPr>
        <p:spPr>
          <a:xfrm>
            <a:off x="6012288" y="1831749"/>
            <a:ext cx="0" cy="47235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BDD64E-0937-4216-8BEC-B38F8EBE7B82}"/>
                  </a:ext>
                </a:extLst>
              </p:cNvPr>
              <p:cNvSpPr/>
              <p:nvPr/>
            </p:nvSpPr>
            <p:spPr>
              <a:xfrm>
                <a:off x="435075" y="4808636"/>
                <a:ext cx="6012287" cy="825522"/>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342900" indent="-342900">
                  <a:spcBef>
                    <a:spcPct val="20000"/>
                  </a:spcBef>
                  <a:spcAft>
                    <a:spcPts val="600"/>
                  </a:spcAft>
                  <a:buClr>
                    <a:schemeClr val="accent1"/>
                  </a:buClr>
                  <a:buFont typeface="Wingdings 2" charset="2"/>
                  <a:buChar char=""/>
                </a:pPr>
                <a:r>
                  <a:rPr lang="fr-FR" sz="2000" dirty="0"/>
                  <a:t>Pour  </a:t>
                </a:r>
                <a14:m>
                  <m:oMath xmlns:m="http://schemas.openxmlformats.org/officeDocument/2006/math">
                    <m:r>
                      <a:rPr lang="fr-FR" sz="2000" i="1" dirty="0" smtClean="0">
                        <a:latin typeface="Cambria Math" panose="02040503050406030204" pitchFamily="18" charset="0"/>
                      </a:rPr>
                      <m:t>𝑐</m:t>
                    </m:r>
                    <m:r>
                      <a:rPr lang="fr-FR" sz="2000" i="1" dirty="0">
                        <a:latin typeface="Cambria Math" panose="02040503050406030204" pitchFamily="18" charset="0"/>
                      </a:rPr>
                      <m:t>∗ </m:t>
                    </m:r>
                  </m:oMath>
                </a14:m>
                <a:r>
                  <a:rPr lang="fr-FR" sz="2000" dirty="0"/>
                  <a:t>, on a :</a:t>
                </a:r>
              </a:p>
            </p:txBody>
          </p:sp>
        </mc:Choice>
        <mc:Fallback xmlns="">
          <p:sp>
            <p:nvSpPr>
              <p:cNvPr id="10" name="Rectangle 9">
                <a:extLst>
                  <a:ext uri="{FF2B5EF4-FFF2-40B4-BE49-F238E27FC236}">
                    <a16:creationId xmlns:a16="http://schemas.microsoft.com/office/drawing/2014/main" id="{8FBDD64E-0937-4216-8BEC-B38F8EBE7B82}"/>
                  </a:ext>
                </a:extLst>
              </p:cNvPr>
              <p:cNvSpPr>
                <a:spLocks noRot="1" noChangeAspect="1" noMove="1" noResize="1" noEditPoints="1" noAdjustHandles="1" noChangeArrowheads="1" noChangeShapeType="1" noTextEdit="1"/>
              </p:cNvSpPr>
              <p:nvPr/>
            </p:nvSpPr>
            <p:spPr>
              <a:xfrm>
                <a:off x="435075" y="4808636"/>
                <a:ext cx="6012287" cy="825522"/>
              </a:xfrm>
              <a:prstGeom prst="rect">
                <a:avLst/>
              </a:prstGeom>
              <a:blipFill>
                <a:blip r:embed="rId6"/>
                <a:stretch>
                  <a:fillRect/>
                </a:stretch>
              </a:blipFill>
              <a:effectLst>
                <a:outerShdw blurRad="50800" dir="14400000">
                  <a:srgbClr val="000000">
                    <a:alpha val="40000"/>
                  </a:srgbClr>
                </a:outerShdw>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312DB8-C9FA-408D-9C13-B71F43773A83}"/>
                  </a:ext>
                </a:extLst>
              </p:cNvPr>
              <p:cNvSpPr/>
              <p:nvPr/>
            </p:nvSpPr>
            <p:spPr>
              <a:xfrm>
                <a:off x="6054144" y="1599632"/>
                <a:ext cx="6012287" cy="825522"/>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342900" indent="-342900">
                  <a:spcBef>
                    <a:spcPct val="20000"/>
                  </a:spcBef>
                  <a:spcAft>
                    <a:spcPts val="600"/>
                  </a:spcAft>
                  <a:buClr>
                    <a:schemeClr val="accent1"/>
                  </a:buClr>
                  <a:buFont typeface="Wingdings 2" charset="2"/>
                  <a:buChar char=""/>
                </a:pPr>
                <a:r>
                  <a:rPr lang="fr-FR" sz="2000" dirty="0"/>
                  <a:t>Pour  </a:t>
                </a:r>
                <a14:m>
                  <m:oMath xmlns:m="http://schemas.openxmlformats.org/officeDocument/2006/math">
                    <m:r>
                      <m:rPr>
                        <m:sty m:val="p"/>
                      </m:rPr>
                      <a:rPr lang="fr-FR" sz="2000" b="0" i="0" dirty="0" smtClean="0">
                        <a:latin typeface="Cambria Math" panose="02040503050406030204" pitchFamily="18" charset="0"/>
                      </a:rPr>
                      <m:t>b</m:t>
                    </m:r>
                    <m:r>
                      <a:rPr lang="fr-FR" sz="2000" b="0" i="0" dirty="0" smtClean="0">
                        <a:latin typeface="Cambria Math" panose="02040503050406030204" pitchFamily="18" charset="0"/>
                      </a:rPr>
                      <m:t> </m:t>
                    </m:r>
                    <m:r>
                      <a:rPr lang="fr-FR" sz="2000" i="1" dirty="0" smtClean="0">
                        <a:latin typeface="Cambria Math" panose="02040503050406030204" pitchFamily="18" charset="0"/>
                      </a:rPr>
                      <m:t>𝑐</m:t>
                    </m:r>
                    <m:r>
                      <a:rPr lang="fr-FR" sz="2000" i="1" dirty="0">
                        <a:latin typeface="Cambria Math" panose="02040503050406030204" pitchFamily="18" charset="0"/>
                      </a:rPr>
                      <m:t>∗ </m:t>
                    </m:r>
                  </m:oMath>
                </a14:m>
                <a:r>
                  <a:rPr lang="fr-FR" sz="2000" dirty="0"/>
                  <a:t>, on a :</a:t>
                </a:r>
              </a:p>
            </p:txBody>
          </p:sp>
        </mc:Choice>
        <mc:Fallback xmlns="">
          <p:sp>
            <p:nvSpPr>
              <p:cNvPr id="11" name="Rectangle 10">
                <a:extLst>
                  <a:ext uri="{FF2B5EF4-FFF2-40B4-BE49-F238E27FC236}">
                    <a16:creationId xmlns:a16="http://schemas.microsoft.com/office/drawing/2014/main" id="{54312DB8-C9FA-408D-9C13-B71F43773A83}"/>
                  </a:ext>
                </a:extLst>
              </p:cNvPr>
              <p:cNvSpPr>
                <a:spLocks noRot="1" noChangeAspect="1" noMove="1" noResize="1" noEditPoints="1" noAdjustHandles="1" noChangeArrowheads="1" noChangeShapeType="1" noTextEdit="1"/>
              </p:cNvSpPr>
              <p:nvPr/>
            </p:nvSpPr>
            <p:spPr>
              <a:xfrm>
                <a:off x="6054144" y="1599632"/>
                <a:ext cx="6012287" cy="825522"/>
              </a:xfrm>
              <a:prstGeom prst="rect">
                <a:avLst/>
              </a:prstGeom>
              <a:blipFill>
                <a:blip r:embed="rId7"/>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12" name="Image 11" descr="Capture d’écran">
            <a:extLst>
              <a:ext uri="{FF2B5EF4-FFF2-40B4-BE49-F238E27FC236}">
                <a16:creationId xmlns:a16="http://schemas.microsoft.com/office/drawing/2014/main" id="{F7F98AEF-4A7D-4D52-A680-46731CC4AC53}"/>
              </a:ext>
            </a:extLst>
          </p:cNvPr>
          <p:cNvPicPr>
            <a:picLocks noChangeAspect="1"/>
          </p:cNvPicPr>
          <p:nvPr/>
        </p:nvPicPr>
        <p:blipFill>
          <a:blip r:embed="rId8"/>
          <a:stretch>
            <a:fillRect/>
          </a:stretch>
        </p:blipFill>
        <p:spPr>
          <a:xfrm>
            <a:off x="6374141" y="2213967"/>
            <a:ext cx="5501424" cy="1017213"/>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BE663AA-F79A-483B-AB0F-9998813C9177}"/>
                  </a:ext>
                </a:extLst>
              </p:cNvPr>
              <p:cNvSpPr/>
              <p:nvPr/>
            </p:nvSpPr>
            <p:spPr>
              <a:xfrm>
                <a:off x="6054146" y="3076451"/>
                <a:ext cx="6012287" cy="825522"/>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342900" indent="-342900">
                  <a:spcBef>
                    <a:spcPct val="20000"/>
                  </a:spcBef>
                  <a:spcAft>
                    <a:spcPts val="600"/>
                  </a:spcAft>
                  <a:buClr>
                    <a:schemeClr val="accent1"/>
                  </a:buClr>
                  <a:buFont typeface="Wingdings 2" charset="2"/>
                  <a:buChar char=""/>
                </a:pPr>
                <a:r>
                  <a:rPr lang="fr-FR" sz="2000" dirty="0"/>
                  <a:t>Et donc pour  </a:t>
                </a:r>
                <a14:m>
                  <m:oMath xmlns:m="http://schemas.openxmlformats.org/officeDocument/2006/math">
                    <m:r>
                      <m:rPr>
                        <m:sty m:val="p"/>
                      </m:rPr>
                      <a:rPr lang="fr-FR" sz="2000" b="0" i="0" dirty="0" smtClean="0">
                        <a:latin typeface="Cambria Math" panose="02040503050406030204" pitchFamily="18" charset="0"/>
                      </a:rPr>
                      <m:t>a</m:t>
                    </m:r>
                    <m:r>
                      <a:rPr lang="fr-FR" sz="2000" b="0" i="0" dirty="0" smtClean="0">
                        <a:latin typeface="Cambria Math" panose="02040503050406030204" pitchFamily="18" charset="0"/>
                      </a:rPr>
                      <m:t> | </m:t>
                    </m:r>
                    <m:r>
                      <m:rPr>
                        <m:sty m:val="p"/>
                      </m:rPr>
                      <a:rPr lang="fr-FR" sz="2000" b="0" i="0" dirty="0" smtClean="0">
                        <a:latin typeface="Cambria Math" panose="02040503050406030204" pitchFamily="18" charset="0"/>
                      </a:rPr>
                      <m:t>b</m:t>
                    </m:r>
                    <m:r>
                      <a:rPr lang="fr-FR" sz="2000" b="0" i="0" dirty="0" smtClean="0">
                        <a:latin typeface="Cambria Math" panose="02040503050406030204" pitchFamily="18" charset="0"/>
                      </a:rPr>
                      <m:t> </m:t>
                    </m:r>
                    <m:r>
                      <a:rPr lang="fr-FR" sz="2000" i="1" dirty="0" smtClean="0">
                        <a:latin typeface="Cambria Math" panose="02040503050406030204" pitchFamily="18" charset="0"/>
                      </a:rPr>
                      <m:t>𝑐</m:t>
                    </m:r>
                    <m:r>
                      <a:rPr lang="fr-FR" sz="2000" i="1" dirty="0">
                        <a:latin typeface="Cambria Math" panose="02040503050406030204" pitchFamily="18" charset="0"/>
                      </a:rPr>
                      <m:t>∗ </m:t>
                    </m:r>
                  </m:oMath>
                </a14:m>
                <a:r>
                  <a:rPr lang="fr-FR" sz="2000" dirty="0"/>
                  <a:t>, on a :</a:t>
                </a:r>
              </a:p>
            </p:txBody>
          </p:sp>
        </mc:Choice>
        <mc:Fallback xmlns="">
          <p:sp>
            <p:nvSpPr>
              <p:cNvPr id="13" name="Rectangle 12">
                <a:extLst>
                  <a:ext uri="{FF2B5EF4-FFF2-40B4-BE49-F238E27FC236}">
                    <a16:creationId xmlns:a16="http://schemas.microsoft.com/office/drawing/2014/main" id="{EBE663AA-F79A-483B-AB0F-9998813C9177}"/>
                  </a:ext>
                </a:extLst>
              </p:cNvPr>
              <p:cNvSpPr>
                <a:spLocks noRot="1" noChangeAspect="1" noMove="1" noResize="1" noEditPoints="1" noAdjustHandles="1" noChangeArrowheads="1" noChangeShapeType="1" noTextEdit="1"/>
              </p:cNvSpPr>
              <p:nvPr/>
            </p:nvSpPr>
            <p:spPr>
              <a:xfrm>
                <a:off x="6054146" y="3076451"/>
                <a:ext cx="6012287" cy="825522"/>
              </a:xfrm>
              <a:prstGeom prst="rect">
                <a:avLst/>
              </a:prstGeom>
              <a:blipFill>
                <a:blip r:embed="rId9"/>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15" name="Image 14" descr="Capture d’écran">
            <a:extLst>
              <a:ext uri="{FF2B5EF4-FFF2-40B4-BE49-F238E27FC236}">
                <a16:creationId xmlns:a16="http://schemas.microsoft.com/office/drawing/2014/main" id="{E8EA9A66-6583-45DF-A979-BF90ACC22FAA}"/>
              </a:ext>
            </a:extLst>
          </p:cNvPr>
          <p:cNvPicPr>
            <a:picLocks noChangeAspect="1"/>
          </p:cNvPicPr>
          <p:nvPr/>
        </p:nvPicPr>
        <p:blipFill>
          <a:blip r:embed="rId10"/>
          <a:stretch>
            <a:fillRect/>
          </a:stretch>
        </p:blipFill>
        <p:spPr>
          <a:xfrm>
            <a:off x="6556424" y="3708252"/>
            <a:ext cx="5175735" cy="1513146"/>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B9752AD-590F-470D-A689-B8593980AF04}"/>
                  </a:ext>
                </a:extLst>
              </p:cNvPr>
              <p:cNvSpPr/>
              <p:nvPr/>
            </p:nvSpPr>
            <p:spPr>
              <a:xfrm>
                <a:off x="6054145" y="5335883"/>
                <a:ext cx="6012287" cy="775348"/>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p>
                <a:pPr marL="342900" indent="-342900">
                  <a:spcBef>
                    <a:spcPct val="20000"/>
                  </a:spcBef>
                  <a:spcAft>
                    <a:spcPts val="600"/>
                  </a:spcAft>
                  <a:buClr>
                    <a:schemeClr val="accent1"/>
                  </a:buClr>
                  <a:buFont typeface="Wingdings 2" charset="2"/>
                  <a:buChar char=""/>
                </a:pPr>
                <a:r>
                  <a:rPr lang="fr-FR" sz="2000" dirty="0"/>
                  <a:t>Alors l’expression régulière équivalente :</a:t>
                </a:r>
              </a:p>
              <a:p>
                <a:pPr lvl="1">
                  <a:spcBef>
                    <a:spcPct val="20000"/>
                  </a:spcBef>
                  <a:spcAft>
                    <a:spcPts val="600"/>
                  </a:spcAft>
                  <a:buClr>
                    <a:schemeClr val="accent1"/>
                  </a:buClr>
                </a:pPr>
                <a14:m>
                  <m:oMathPara xmlns:m="http://schemas.openxmlformats.org/officeDocument/2006/math">
                    <m:oMathParaPr>
                      <m:jc m:val="centerGroup"/>
                    </m:oMathParaPr>
                    <m:oMath xmlns:m="http://schemas.openxmlformats.org/officeDocument/2006/math">
                      <m:r>
                        <a:rPr lang="fr-FR" sz="2000" i="1" dirty="0" smtClean="0">
                          <a:latin typeface="Cambria Math" panose="02040503050406030204" pitchFamily="18" charset="0"/>
                        </a:rPr>
                        <m:t>𝑎</m:t>
                      </m:r>
                      <m:r>
                        <a:rPr lang="fr-FR" sz="2000" i="1" dirty="0" smtClean="0">
                          <a:latin typeface="Cambria Math" panose="02040503050406030204" pitchFamily="18" charset="0"/>
                        </a:rPr>
                        <m:t>|</m:t>
                      </m:r>
                      <m:r>
                        <a:rPr lang="fr-FR" sz="2000" i="1" dirty="0" smtClean="0">
                          <a:latin typeface="Cambria Math" panose="02040503050406030204" pitchFamily="18" charset="0"/>
                        </a:rPr>
                        <m:t>𝑏</m:t>
                      </m:r>
                      <m:r>
                        <a:rPr lang="fr-FR" sz="2000" i="1" dirty="0" smtClean="0">
                          <a:latin typeface="Cambria Math" panose="02040503050406030204" pitchFamily="18" charset="0"/>
                        </a:rPr>
                        <m:t>|</m:t>
                      </m:r>
                      <m:r>
                        <a:rPr lang="fr-FR" sz="2000" i="1" dirty="0" smtClean="0">
                          <a:latin typeface="Cambria Math" panose="02040503050406030204" pitchFamily="18" charset="0"/>
                        </a:rPr>
                        <m:t>𝑏𝑐𝑐</m:t>
                      </m:r>
                      <m:r>
                        <a:rPr lang="fr-FR" sz="2000" i="1" dirty="0">
                          <a:latin typeface="Cambria Math" panose="02040503050406030204" pitchFamily="18" charset="0"/>
                        </a:rPr>
                        <m:t>∗ = </m:t>
                      </m:r>
                      <m:r>
                        <a:rPr lang="fr-FR" sz="2000" i="1" dirty="0" err="1">
                          <a:latin typeface="Cambria Math" panose="02040503050406030204" pitchFamily="18" charset="0"/>
                        </a:rPr>
                        <m:t>𝑎</m:t>
                      </m:r>
                      <m:r>
                        <a:rPr lang="fr-FR" sz="2000" i="1" dirty="0" err="1">
                          <a:latin typeface="Cambria Math" panose="02040503050406030204" pitchFamily="18" charset="0"/>
                        </a:rPr>
                        <m:t>|</m:t>
                      </m:r>
                      <m:r>
                        <a:rPr lang="fr-FR" sz="2000" i="1" dirty="0" err="1">
                          <a:latin typeface="Cambria Math" panose="02040503050406030204" pitchFamily="18" charset="0"/>
                        </a:rPr>
                        <m:t>𝑏</m:t>
                      </m:r>
                      <m:r>
                        <a:rPr lang="fr-FR" sz="2000" i="1" dirty="0" err="1">
                          <a:latin typeface="Cambria Math" panose="02040503050406030204" pitchFamily="18" charset="0"/>
                        </a:rPr>
                        <m:t>|</m:t>
                      </m:r>
                      <m:r>
                        <a:rPr lang="fr-FR" sz="2000" i="1" dirty="0" err="1">
                          <a:latin typeface="Cambria Math" panose="02040503050406030204" pitchFamily="18" charset="0"/>
                        </a:rPr>
                        <m:t>𝑏𝑐</m:t>
                      </m:r>
                      <m:r>
                        <a:rPr lang="fr-FR" sz="2000" i="1" dirty="0">
                          <a:latin typeface="Cambria Math" panose="02040503050406030204" pitchFamily="18" charset="0"/>
                        </a:rPr>
                        <m:t>+ = </m:t>
                      </m:r>
                      <m:r>
                        <a:rPr lang="fr-FR" sz="2000" i="1" dirty="0" err="1">
                          <a:latin typeface="Cambria Math" panose="02040503050406030204" pitchFamily="18" charset="0"/>
                        </a:rPr>
                        <m:t>𝑎</m:t>
                      </m:r>
                      <m:r>
                        <a:rPr lang="fr-FR" sz="2000" i="1" dirty="0" err="1">
                          <a:latin typeface="Cambria Math" panose="02040503050406030204" pitchFamily="18" charset="0"/>
                        </a:rPr>
                        <m:t>|</m:t>
                      </m:r>
                      <m:r>
                        <a:rPr lang="fr-FR" sz="2000" i="1" dirty="0" err="1">
                          <a:latin typeface="Cambria Math" panose="02040503050406030204" pitchFamily="18" charset="0"/>
                        </a:rPr>
                        <m:t>𝑏𝑐</m:t>
                      </m:r>
                      <m:r>
                        <a:rPr lang="fr-FR" sz="2000" i="1" dirty="0">
                          <a:latin typeface="Cambria Math" panose="02040503050406030204" pitchFamily="18" charset="0"/>
                        </a:rPr>
                        <m:t>∗</m:t>
                      </m:r>
                    </m:oMath>
                  </m:oMathPara>
                </a14:m>
                <a:endParaRPr lang="fr-FR" sz="2000" dirty="0"/>
              </a:p>
            </p:txBody>
          </p:sp>
        </mc:Choice>
        <mc:Fallback xmlns="">
          <p:sp>
            <p:nvSpPr>
              <p:cNvPr id="16" name="Rectangle 15">
                <a:extLst>
                  <a:ext uri="{FF2B5EF4-FFF2-40B4-BE49-F238E27FC236}">
                    <a16:creationId xmlns:a16="http://schemas.microsoft.com/office/drawing/2014/main" id="{6B9752AD-590F-470D-A689-B8593980AF04}"/>
                  </a:ext>
                </a:extLst>
              </p:cNvPr>
              <p:cNvSpPr>
                <a:spLocks noRot="1" noChangeAspect="1" noMove="1" noResize="1" noEditPoints="1" noAdjustHandles="1" noChangeArrowheads="1" noChangeShapeType="1" noTextEdit="1"/>
              </p:cNvSpPr>
              <p:nvPr/>
            </p:nvSpPr>
            <p:spPr>
              <a:xfrm>
                <a:off x="6054145" y="5335883"/>
                <a:ext cx="6012287" cy="775348"/>
              </a:xfrm>
              <a:prstGeom prst="rect">
                <a:avLst/>
              </a:prstGeom>
              <a:blipFill>
                <a:blip r:embed="rId11"/>
                <a:stretch>
                  <a:fillRect/>
                </a:stretch>
              </a:blipFill>
              <a:effectLst>
                <a:outerShdw blurRad="50800" dir="14400000">
                  <a:srgbClr val="000000">
                    <a:alpha val="40000"/>
                  </a:srgbClr>
                </a:outerShdw>
              </a:effectLst>
            </p:spPr>
            <p:txBody>
              <a:bodyPr/>
              <a:lstStyle/>
              <a:p>
                <a:r>
                  <a:rPr lang="fr-FR">
                    <a:noFill/>
                  </a:rPr>
                  <a:t> </a:t>
                </a:r>
              </a:p>
            </p:txBody>
          </p:sp>
        </mc:Fallback>
      </mc:AlternateContent>
    </p:spTree>
    <p:extLst>
      <p:ext uri="{BB962C8B-B14F-4D97-AF65-F5344CB8AC3E}">
        <p14:creationId xmlns:p14="http://schemas.microsoft.com/office/powerpoint/2010/main" val="423611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12B7B-C2ED-4665-A49B-365F773CF761}"/>
              </a:ext>
            </a:extLst>
          </p:cNvPr>
          <p:cNvSpPr>
            <a:spLocks noGrp="1"/>
          </p:cNvSpPr>
          <p:nvPr>
            <p:ph type="title"/>
          </p:nvPr>
        </p:nvSpPr>
        <p:spPr/>
        <p:txBody>
          <a:bodyPr>
            <a:normAutofit/>
          </a:bodyPr>
          <a:lstStyle/>
          <a:p>
            <a:r>
              <a:rPr lang="fr-FR" dirty="0"/>
              <a:t> ELIMINATION DES </a:t>
            </a:r>
            <a:r>
              <a:rPr lang="el-GR" sz="6600" dirty="0"/>
              <a:t>ε</a:t>
            </a:r>
            <a:r>
              <a:rPr lang="el-GR" dirty="0"/>
              <a:t>-</a:t>
            </a:r>
            <a:r>
              <a:rPr lang="fr-FR" dirty="0"/>
              <a:t>TRANSITIONS :</a:t>
            </a:r>
          </a:p>
        </p:txBody>
      </p:sp>
      <p:sp>
        <p:nvSpPr>
          <p:cNvPr id="3" name="Espace réservé du contenu 2">
            <a:extLst>
              <a:ext uri="{FF2B5EF4-FFF2-40B4-BE49-F238E27FC236}">
                <a16:creationId xmlns:a16="http://schemas.microsoft.com/office/drawing/2014/main" id="{DDA10395-92F8-4D8C-9EAE-297456055265}"/>
              </a:ext>
            </a:extLst>
          </p:cNvPr>
          <p:cNvSpPr>
            <a:spLocks noGrp="1"/>
          </p:cNvSpPr>
          <p:nvPr>
            <p:ph idx="4294967295"/>
          </p:nvPr>
        </p:nvSpPr>
        <p:spPr>
          <a:xfrm>
            <a:off x="82023" y="2960058"/>
            <a:ext cx="4813300" cy="385602"/>
          </a:xfrm>
        </p:spPr>
        <p:txBody>
          <a:bodyPr>
            <a:normAutofit fontScale="47500" lnSpcReduction="20000"/>
          </a:bodyPr>
          <a:lstStyle/>
          <a:p>
            <a:r>
              <a:rPr lang="fr-FR" dirty="0"/>
              <a:t>1 - AUGMENTATION DES TRANSITIONS : </a:t>
            </a:r>
          </a:p>
        </p:txBody>
      </p:sp>
      <p:sp>
        <p:nvSpPr>
          <p:cNvPr id="4" name="Ellipse 3">
            <a:extLst>
              <a:ext uri="{FF2B5EF4-FFF2-40B4-BE49-F238E27FC236}">
                <a16:creationId xmlns:a16="http://schemas.microsoft.com/office/drawing/2014/main" id="{3551E8E6-EDD7-43B2-8CB7-DE8EF5E4FB03}"/>
              </a:ext>
            </a:extLst>
          </p:cNvPr>
          <p:cNvSpPr/>
          <p:nvPr/>
        </p:nvSpPr>
        <p:spPr>
          <a:xfrm>
            <a:off x="5381950" y="2578798"/>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5" name="Ellipse 4">
            <a:extLst>
              <a:ext uri="{FF2B5EF4-FFF2-40B4-BE49-F238E27FC236}">
                <a16:creationId xmlns:a16="http://schemas.microsoft.com/office/drawing/2014/main" id="{D47E4958-123C-4BEF-A011-19E52204319C}"/>
              </a:ext>
            </a:extLst>
          </p:cNvPr>
          <p:cNvSpPr/>
          <p:nvPr/>
        </p:nvSpPr>
        <p:spPr>
          <a:xfrm>
            <a:off x="6334986" y="350822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p:sp>
        <p:nvSpPr>
          <p:cNvPr id="6" name="Ellipse 5">
            <a:extLst>
              <a:ext uri="{FF2B5EF4-FFF2-40B4-BE49-F238E27FC236}">
                <a16:creationId xmlns:a16="http://schemas.microsoft.com/office/drawing/2014/main" id="{7E79E428-D31C-485F-905E-D8D5A1FA0866}"/>
              </a:ext>
            </a:extLst>
          </p:cNvPr>
          <p:cNvSpPr/>
          <p:nvPr/>
        </p:nvSpPr>
        <p:spPr>
          <a:xfrm>
            <a:off x="7357408" y="256699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07A362C-9510-4387-963E-2DECA0513AE6}"/>
                  </a:ext>
                </a:extLst>
              </p:cNvPr>
              <p:cNvSpPr txBox="1"/>
              <p:nvPr/>
            </p:nvSpPr>
            <p:spPr>
              <a:xfrm>
                <a:off x="5806008" y="3175616"/>
                <a:ext cx="294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𝜀</m:t>
                      </m:r>
                    </m:oMath>
                  </m:oMathPara>
                </a14:m>
                <a:endParaRPr lang="fr-FR" dirty="0"/>
              </a:p>
            </p:txBody>
          </p:sp>
        </mc:Choice>
        <mc:Fallback xmlns="">
          <p:sp>
            <p:nvSpPr>
              <p:cNvPr id="8" name="ZoneTexte 7">
                <a:extLst>
                  <a:ext uri="{FF2B5EF4-FFF2-40B4-BE49-F238E27FC236}">
                    <a16:creationId xmlns:a16="http://schemas.microsoft.com/office/drawing/2014/main" id="{E07A362C-9510-4387-963E-2DECA0513AE6}"/>
                  </a:ext>
                </a:extLst>
              </p:cNvPr>
              <p:cNvSpPr txBox="1">
                <a:spLocks noRot="1" noChangeAspect="1" noMove="1" noResize="1" noEditPoints="1" noAdjustHandles="1" noChangeArrowheads="1" noChangeShapeType="1" noTextEdit="1"/>
              </p:cNvSpPr>
              <p:nvPr/>
            </p:nvSpPr>
            <p:spPr>
              <a:xfrm>
                <a:off x="5806008" y="3175616"/>
                <a:ext cx="294302" cy="369332"/>
              </a:xfrm>
              <a:prstGeom prst="rect">
                <a:avLst/>
              </a:prstGeom>
              <a:blipFill>
                <a:blip r:embed="rId2"/>
                <a:stretch>
                  <a:fillRect/>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44DC0037-DF7F-4AAD-A173-D81345CBB07F}"/>
              </a:ext>
            </a:extLst>
          </p:cNvPr>
          <p:cNvSpPr txBox="1"/>
          <p:nvPr/>
        </p:nvSpPr>
        <p:spPr>
          <a:xfrm>
            <a:off x="7029249" y="3276203"/>
            <a:ext cx="341760" cy="369332"/>
          </a:xfrm>
          <a:prstGeom prst="rect">
            <a:avLst/>
          </a:prstGeom>
          <a:noFill/>
        </p:spPr>
        <p:txBody>
          <a:bodyPr wrap="none" rtlCol="0">
            <a:spAutoFit/>
          </a:bodyPr>
          <a:lstStyle/>
          <a:p>
            <a:r>
              <a:rPr lang="fr-FR" dirty="0"/>
              <a:t>a</a:t>
            </a:r>
          </a:p>
        </p:txBody>
      </p:sp>
      <p:cxnSp>
        <p:nvCxnSpPr>
          <p:cNvPr id="12" name="Connecteur droit avec flèche 11">
            <a:extLst>
              <a:ext uri="{FF2B5EF4-FFF2-40B4-BE49-F238E27FC236}">
                <a16:creationId xmlns:a16="http://schemas.microsoft.com/office/drawing/2014/main" id="{5860E5B0-565F-43AC-891D-79361D73D53C}"/>
              </a:ext>
            </a:extLst>
          </p:cNvPr>
          <p:cNvCxnSpPr>
            <a:cxnSpLocks/>
            <a:stCxn id="4" idx="5"/>
            <a:endCxn id="5" idx="1"/>
          </p:cNvCxnSpPr>
          <p:nvPr/>
        </p:nvCxnSpPr>
        <p:spPr>
          <a:xfrm>
            <a:off x="5865633" y="3058235"/>
            <a:ext cx="552340" cy="53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74C0896-1502-4EF6-B85B-8A36D58A0CCC}"/>
              </a:ext>
            </a:extLst>
          </p:cNvPr>
          <p:cNvCxnSpPr>
            <a:cxnSpLocks/>
            <a:stCxn id="5" idx="7"/>
            <a:endCxn id="6" idx="3"/>
          </p:cNvCxnSpPr>
          <p:nvPr/>
        </p:nvCxnSpPr>
        <p:spPr>
          <a:xfrm flipV="1">
            <a:off x="6818669" y="3046430"/>
            <a:ext cx="621726" cy="544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7C110ABE-E4A6-485E-947C-C56B5BDDA014}"/>
              </a:ext>
            </a:extLst>
          </p:cNvPr>
          <p:cNvSpPr txBox="1"/>
          <p:nvPr/>
        </p:nvSpPr>
        <p:spPr>
          <a:xfrm>
            <a:off x="6417973" y="2490313"/>
            <a:ext cx="341760" cy="369332"/>
          </a:xfrm>
          <a:prstGeom prst="rect">
            <a:avLst/>
          </a:prstGeom>
          <a:noFill/>
        </p:spPr>
        <p:txBody>
          <a:bodyPr wrap="none" rtlCol="0">
            <a:spAutoFit/>
          </a:bodyPr>
          <a:lstStyle/>
          <a:p>
            <a:r>
              <a:rPr lang="fr-FR" dirty="0"/>
              <a:t>a</a:t>
            </a:r>
          </a:p>
        </p:txBody>
      </p:sp>
      <p:cxnSp>
        <p:nvCxnSpPr>
          <p:cNvPr id="25" name="Connecteur droit avec flèche 24">
            <a:extLst>
              <a:ext uri="{FF2B5EF4-FFF2-40B4-BE49-F238E27FC236}">
                <a16:creationId xmlns:a16="http://schemas.microsoft.com/office/drawing/2014/main" id="{041F0228-88BE-4B90-B70B-F59CE794D13E}"/>
              </a:ext>
            </a:extLst>
          </p:cNvPr>
          <p:cNvCxnSpPr>
            <a:stCxn id="4" idx="6"/>
            <a:endCxn id="6" idx="2"/>
          </p:cNvCxnSpPr>
          <p:nvPr/>
        </p:nvCxnSpPr>
        <p:spPr>
          <a:xfrm flipV="1">
            <a:off x="5948620" y="2847841"/>
            <a:ext cx="1408788" cy="118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A589C1EB-6B9D-4535-98BC-BA3075514A9B}"/>
              </a:ext>
            </a:extLst>
          </p:cNvPr>
          <p:cNvSpPr/>
          <p:nvPr/>
        </p:nvSpPr>
        <p:spPr>
          <a:xfrm>
            <a:off x="8879983" y="2578798"/>
            <a:ext cx="2292440" cy="4676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On rajoute</a:t>
            </a:r>
          </a:p>
        </p:txBody>
      </p:sp>
      <p:cxnSp>
        <p:nvCxnSpPr>
          <p:cNvPr id="30" name="Connecteur : en angle 29">
            <a:extLst>
              <a:ext uri="{FF2B5EF4-FFF2-40B4-BE49-F238E27FC236}">
                <a16:creationId xmlns:a16="http://schemas.microsoft.com/office/drawing/2014/main" id="{F7A41BDE-D6E1-4C3A-809A-6203E59CB663}"/>
              </a:ext>
            </a:extLst>
          </p:cNvPr>
          <p:cNvCxnSpPr>
            <a:cxnSpLocks/>
            <a:stCxn id="26" idx="1"/>
            <a:endCxn id="23" idx="0"/>
          </p:cNvCxnSpPr>
          <p:nvPr/>
        </p:nvCxnSpPr>
        <p:spPr>
          <a:xfrm rot="10800000">
            <a:off x="6588853" y="2490314"/>
            <a:ext cx="2291130" cy="322301"/>
          </a:xfrm>
          <a:prstGeom prst="bentConnector4">
            <a:avLst>
              <a:gd name="adj1" fmla="val 22100"/>
              <a:gd name="adj2" fmla="val 170927"/>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Espace réservé du contenu 2">
            <a:extLst>
              <a:ext uri="{FF2B5EF4-FFF2-40B4-BE49-F238E27FC236}">
                <a16:creationId xmlns:a16="http://schemas.microsoft.com/office/drawing/2014/main" id="{6BB02F71-4766-41C5-BFCF-994C6745C9A4}"/>
              </a:ext>
            </a:extLst>
          </p:cNvPr>
          <p:cNvSpPr txBox="1">
            <a:spLocks/>
          </p:cNvSpPr>
          <p:nvPr/>
        </p:nvSpPr>
        <p:spPr>
          <a:xfrm>
            <a:off x="82023" y="4475392"/>
            <a:ext cx="4812925" cy="385602"/>
          </a:xfrm>
          <a:prstGeom prst="rect">
            <a:avLst/>
          </a:prstGeom>
        </p:spPr>
        <p:txBody>
          <a:bodyPr vert="horz">
            <a:normAutofit fontScale="47500" lnSpcReduction="20000"/>
          </a:bodyPr>
          <a:lstStyle>
            <a:lvl1pPr marL="426709" indent="-426709">
              <a:spcBef>
                <a:spcPts val="933"/>
              </a:spcBef>
              <a:buClr>
                <a:schemeClr val="accent2"/>
              </a:buClr>
              <a:buSzPct val="60000"/>
              <a:buFont typeface="Wingdings"/>
              <a:buChar char=""/>
              <a:defRPr kumimoji="0" lang="fr-FR" sz="3867"/>
            </a:lvl1pPr>
            <a:lvl2pPr marL="853419" indent="-365751">
              <a:spcBef>
                <a:spcPts val="733"/>
              </a:spcBef>
              <a:buClr>
                <a:schemeClr val="accent1"/>
              </a:buClr>
              <a:buSzPct val="70000"/>
              <a:buFont typeface="Wingdings 2"/>
              <a:buChar char=""/>
              <a:defRPr kumimoji="0" lang="fr-FR" sz="3467"/>
            </a:lvl2pPr>
            <a:lvl3pPr marL="1219170" indent="-304792">
              <a:spcBef>
                <a:spcPts val="667"/>
              </a:spcBef>
              <a:buClr>
                <a:schemeClr val="accent2"/>
              </a:buClr>
              <a:buSzPct val="75000"/>
              <a:buFont typeface="Wingdings"/>
              <a:buChar char=""/>
              <a:defRPr kumimoji="0" lang="fr-FR" sz="3067"/>
            </a:lvl3pPr>
            <a:lvl4pPr marL="1828754" indent="-304792">
              <a:spcBef>
                <a:spcPts val="533"/>
              </a:spcBef>
              <a:buClr>
                <a:schemeClr val="accent3"/>
              </a:buClr>
              <a:buSzPct val="75000"/>
              <a:buFont typeface="Wingdings"/>
              <a:buChar char=""/>
              <a:defRPr kumimoji="0" lang="fr-FR" sz="2667"/>
            </a:lvl4pPr>
            <a:lvl5pPr marL="2438339" indent="-304792">
              <a:spcBef>
                <a:spcPts val="533"/>
              </a:spcBef>
              <a:buClr>
                <a:schemeClr val="accent4"/>
              </a:buClr>
              <a:buSzPct val="65000"/>
              <a:buFont typeface="Wingdings"/>
              <a:buChar char=""/>
              <a:defRPr kumimoji="0" lang="fr-FR" sz="2667"/>
            </a:lvl5pPr>
            <a:lvl6pPr marL="2804090" indent="-304792">
              <a:spcBef>
                <a:spcPct val="20000"/>
              </a:spcBef>
              <a:buClr>
                <a:schemeClr val="accent1"/>
              </a:buClr>
              <a:buFont typeface="Wingdings"/>
              <a:buNone/>
              <a:defRPr kumimoji="0" lang="fr-FR" sz="2400" baseline="0"/>
            </a:lvl6pPr>
            <a:lvl7pPr marL="3169841" indent="-304792">
              <a:spcBef>
                <a:spcPct val="20000"/>
              </a:spcBef>
              <a:buClr>
                <a:schemeClr val="accent2"/>
              </a:buClr>
              <a:buFont typeface="Wingdings"/>
              <a:buChar char="§"/>
              <a:defRPr kumimoji="0" lang="fr-FR" sz="2400" baseline="0"/>
            </a:lvl7pPr>
            <a:lvl8pPr marL="3535592" indent="-304792">
              <a:spcBef>
                <a:spcPct val="20000"/>
              </a:spcBef>
              <a:buClr>
                <a:schemeClr val="accent3"/>
              </a:buClr>
              <a:buFont typeface="Wingdings"/>
              <a:buChar char="§"/>
              <a:defRPr kumimoji="0" lang="fr-FR" sz="2400" baseline="0"/>
            </a:lvl8pPr>
            <a:lvl9pPr marL="3901342" indent="-304792">
              <a:spcBef>
                <a:spcPct val="20000"/>
              </a:spcBef>
              <a:buClr>
                <a:schemeClr val="accent4"/>
              </a:buClr>
              <a:buFont typeface="Wingdings"/>
              <a:buChar char="§"/>
              <a:defRPr kumimoji="0" lang="fr-FR" sz="2400" baseline="0"/>
            </a:lvl9pPr>
          </a:lstStyle>
          <a:p>
            <a:r>
              <a:rPr lang="fr-FR" dirty="0"/>
              <a:t>2 - PROPAGATION DES ÉTATS FINAUX : </a:t>
            </a:r>
          </a:p>
        </p:txBody>
      </p:sp>
      <p:sp>
        <p:nvSpPr>
          <p:cNvPr id="37" name="Ellipse 36">
            <a:extLst>
              <a:ext uri="{FF2B5EF4-FFF2-40B4-BE49-F238E27FC236}">
                <a16:creationId xmlns:a16="http://schemas.microsoft.com/office/drawing/2014/main" id="{99333244-0452-4102-9CE7-2045B3D86B20}"/>
              </a:ext>
            </a:extLst>
          </p:cNvPr>
          <p:cNvSpPr/>
          <p:nvPr/>
        </p:nvSpPr>
        <p:spPr>
          <a:xfrm>
            <a:off x="5529566" y="455010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38" name="Ellipse 37">
            <a:extLst>
              <a:ext uri="{FF2B5EF4-FFF2-40B4-BE49-F238E27FC236}">
                <a16:creationId xmlns:a16="http://schemas.microsoft.com/office/drawing/2014/main" id="{105BBEA7-07E6-441A-AFD9-F7A4762C5435}"/>
              </a:ext>
            </a:extLst>
          </p:cNvPr>
          <p:cNvSpPr/>
          <p:nvPr/>
        </p:nvSpPr>
        <p:spPr>
          <a:xfrm>
            <a:off x="7003960" y="4534568"/>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E45B0FFE-A7D0-4563-8C77-AD097B1CA06C}"/>
                  </a:ext>
                </a:extLst>
              </p:cNvPr>
              <p:cNvSpPr txBox="1"/>
              <p:nvPr/>
            </p:nvSpPr>
            <p:spPr>
              <a:xfrm>
                <a:off x="6359323" y="4451225"/>
                <a:ext cx="294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𝜀</m:t>
                      </m:r>
                    </m:oMath>
                  </m:oMathPara>
                </a14:m>
                <a:endParaRPr lang="fr-FR" dirty="0"/>
              </a:p>
            </p:txBody>
          </p:sp>
        </mc:Choice>
        <mc:Fallback xmlns="">
          <p:sp>
            <p:nvSpPr>
              <p:cNvPr id="39" name="ZoneTexte 38">
                <a:extLst>
                  <a:ext uri="{FF2B5EF4-FFF2-40B4-BE49-F238E27FC236}">
                    <a16:creationId xmlns:a16="http://schemas.microsoft.com/office/drawing/2014/main" id="{E45B0FFE-A7D0-4563-8C77-AD097B1CA06C}"/>
                  </a:ext>
                </a:extLst>
              </p:cNvPr>
              <p:cNvSpPr txBox="1">
                <a:spLocks noRot="1" noChangeAspect="1" noMove="1" noResize="1" noEditPoints="1" noAdjustHandles="1" noChangeArrowheads="1" noChangeShapeType="1" noTextEdit="1"/>
              </p:cNvSpPr>
              <p:nvPr/>
            </p:nvSpPr>
            <p:spPr>
              <a:xfrm>
                <a:off x="6359323" y="4451225"/>
                <a:ext cx="294302" cy="369332"/>
              </a:xfrm>
              <a:prstGeom prst="rect">
                <a:avLst/>
              </a:prstGeom>
              <a:blipFill>
                <a:blip r:embed="rId3"/>
                <a:stretch>
                  <a:fillRect/>
                </a:stretch>
              </a:blipFill>
            </p:spPr>
            <p:txBody>
              <a:bodyPr/>
              <a:lstStyle/>
              <a:p>
                <a:r>
                  <a:rPr lang="fr-FR">
                    <a:noFill/>
                  </a:rPr>
                  <a:t> </a:t>
                </a:r>
              </a:p>
            </p:txBody>
          </p:sp>
        </mc:Fallback>
      </mc:AlternateContent>
      <p:cxnSp>
        <p:nvCxnSpPr>
          <p:cNvPr id="40" name="Connecteur droit avec flèche 39">
            <a:extLst>
              <a:ext uri="{FF2B5EF4-FFF2-40B4-BE49-F238E27FC236}">
                <a16:creationId xmlns:a16="http://schemas.microsoft.com/office/drawing/2014/main" id="{35CF6DA3-6AE9-4A39-8D8E-174FB10CE7DA}"/>
              </a:ext>
            </a:extLst>
          </p:cNvPr>
          <p:cNvCxnSpPr>
            <a:cxnSpLocks/>
            <a:stCxn id="37" idx="6"/>
            <a:endCxn id="50" idx="2"/>
          </p:cNvCxnSpPr>
          <p:nvPr/>
        </p:nvCxnSpPr>
        <p:spPr>
          <a:xfrm flipV="1">
            <a:off x="6096236" y="4830187"/>
            <a:ext cx="818880" cy="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Ellipse 49">
            <a:extLst>
              <a:ext uri="{FF2B5EF4-FFF2-40B4-BE49-F238E27FC236}">
                <a16:creationId xmlns:a16="http://schemas.microsoft.com/office/drawing/2014/main" id="{3CED9980-0B57-44AB-86B0-C3D2ACD816C8}"/>
              </a:ext>
            </a:extLst>
          </p:cNvPr>
          <p:cNvSpPr/>
          <p:nvPr/>
        </p:nvSpPr>
        <p:spPr>
          <a:xfrm>
            <a:off x="6915116" y="4478760"/>
            <a:ext cx="744357" cy="702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Rectangle 52">
            <a:extLst>
              <a:ext uri="{FF2B5EF4-FFF2-40B4-BE49-F238E27FC236}">
                <a16:creationId xmlns:a16="http://schemas.microsoft.com/office/drawing/2014/main" id="{48631EA5-7628-40E8-8A23-1F5D78CC1955}"/>
              </a:ext>
            </a:extLst>
          </p:cNvPr>
          <p:cNvSpPr/>
          <p:nvPr/>
        </p:nvSpPr>
        <p:spPr>
          <a:xfrm>
            <a:off x="5383368" y="4243603"/>
            <a:ext cx="2524259" cy="1081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13402E09-6823-42DF-9073-85290C8CB964}"/>
              </a:ext>
            </a:extLst>
          </p:cNvPr>
          <p:cNvSpPr/>
          <p:nvPr/>
        </p:nvSpPr>
        <p:spPr>
          <a:xfrm>
            <a:off x="9698029" y="4547956"/>
            <a:ext cx="566670" cy="561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56" name="Ellipse 55">
            <a:extLst>
              <a:ext uri="{FF2B5EF4-FFF2-40B4-BE49-F238E27FC236}">
                <a16:creationId xmlns:a16="http://schemas.microsoft.com/office/drawing/2014/main" id="{2A4CA159-00ED-42F6-BD22-F090BC415621}"/>
              </a:ext>
            </a:extLst>
          </p:cNvPr>
          <p:cNvSpPr/>
          <p:nvPr/>
        </p:nvSpPr>
        <p:spPr>
          <a:xfrm>
            <a:off x="11172423" y="453242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mc:AlternateContent xmlns:mc="http://schemas.openxmlformats.org/markup-compatibility/2006" xmlns:a14="http://schemas.microsoft.com/office/drawing/2010/main">
        <mc:Choice Requires="a14">
          <p:sp>
            <p:nvSpPr>
              <p:cNvPr id="57" name="ZoneTexte 56">
                <a:extLst>
                  <a:ext uri="{FF2B5EF4-FFF2-40B4-BE49-F238E27FC236}">
                    <a16:creationId xmlns:a16="http://schemas.microsoft.com/office/drawing/2014/main" id="{022FB90F-ECF4-4117-B9D8-BB3BA3981A17}"/>
                  </a:ext>
                </a:extLst>
              </p:cNvPr>
              <p:cNvSpPr txBox="1"/>
              <p:nvPr/>
            </p:nvSpPr>
            <p:spPr>
              <a:xfrm>
                <a:off x="10527786" y="4449079"/>
                <a:ext cx="294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𝜀</m:t>
                      </m:r>
                    </m:oMath>
                  </m:oMathPara>
                </a14:m>
                <a:endParaRPr lang="fr-FR" dirty="0"/>
              </a:p>
            </p:txBody>
          </p:sp>
        </mc:Choice>
        <mc:Fallback xmlns="">
          <p:sp>
            <p:nvSpPr>
              <p:cNvPr id="57" name="ZoneTexte 56">
                <a:extLst>
                  <a:ext uri="{FF2B5EF4-FFF2-40B4-BE49-F238E27FC236}">
                    <a16:creationId xmlns:a16="http://schemas.microsoft.com/office/drawing/2014/main" id="{022FB90F-ECF4-4117-B9D8-BB3BA3981A17}"/>
                  </a:ext>
                </a:extLst>
              </p:cNvPr>
              <p:cNvSpPr txBox="1">
                <a:spLocks noRot="1" noChangeAspect="1" noMove="1" noResize="1" noEditPoints="1" noAdjustHandles="1" noChangeArrowheads="1" noChangeShapeType="1" noTextEdit="1"/>
              </p:cNvSpPr>
              <p:nvPr/>
            </p:nvSpPr>
            <p:spPr>
              <a:xfrm>
                <a:off x="10527786" y="4449079"/>
                <a:ext cx="294302" cy="369332"/>
              </a:xfrm>
              <a:prstGeom prst="rect">
                <a:avLst/>
              </a:prstGeom>
              <a:blipFill>
                <a:blip r:embed="rId4"/>
                <a:stretch>
                  <a:fillRect/>
                </a:stretch>
              </a:blipFill>
            </p:spPr>
            <p:txBody>
              <a:bodyPr/>
              <a:lstStyle/>
              <a:p>
                <a:r>
                  <a:rPr lang="fr-FR">
                    <a:noFill/>
                  </a:rPr>
                  <a:t> </a:t>
                </a:r>
              </a:p>
            </p:txBody>
          </p:sp>
        </mc:Fallback>
      </mc:AlternateContent>
      <p:cxnSp>
        <p:nvCxnSpPr>
          <p:cNvPr id="58" name="Connecteur droit avec flèche 57">
            <a:extLst>
              <a:ext uri="{FF2B5EF4-FFF2-40B4-BE49-F238E27FC236}">
                <a16:creationId xmlns:a16="http://schemas.microsoft.com/office/drawing/2014/main" id="{ED830EBD-A824-450A-9B5B-2CABCFD8C5E9}"/>
              </a:ext>
            </a:extLst>
          </p:cNvPr>
          <p:cNvCxnSpPr>
            <a:cxnSpLocks/>
            <a:stCxn id="61" idx="6"/>
            <a:endCxn id="59" idx="2"/>
          </p:cNvCxnSpPr>
          <p:nvPr/>
        </p:nvCxnSpPr>
        <p:spPr>
          <a:xfrm>
            <a:off x="10353543" y="4826698"/>
            <a:ext cx="730036" cy="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Ellipse 58">
            <a:extLst>
              <a:ext uri="{FF2B5EF4-FFF2-40B4-BE49-F238E27FC236}">
                <a16:creationId xmlns:a16="http://schemas.microsoft.com/office/drawing/2014/main" id="{372A85BA-EE70-474A-888C-5AD642AAB3C2}"/>
              </a:ext>
            </a:extLst>
          </p:cNvPr>
          <p:cNvSpPr/>
          <p:nvPr/>
        </p:nvSpPr>
        <p:spPr>
          <a:xfrm>
            <a:off x="11083579" y="4476614"/>
            <a:ext cx="744357" cy="702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Rectangle 59">
            <a:extLst>
              <a:ext uri="{FF2B5EF4-FFF2-40B4-BE49-F238E27FC236}">
                <a16:creationId xmlns:a16="http://schemas.microsoft.com/office/drawing/2014/main" id="{05ACE606-1479-40F2-98A3-FA0BA1737E8A}"/>
              </a:ext>
            </a:extLst>
          </p:cNvPr>
          <p:cNvSpPr/>
          <p:nvPr/>
        </p:nvSpPr>
        <p:spPr>
          <a:xfrm>
            <a:off x="9551831" y="4241457"/>
            <a:ext cx="2524259" cy="1081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4EB37106-EABD-4387-9FD3-50E97CABA68B}"/>
              </a:ext>
            </a:extLst>
          </p:cNvPr>
          <p:cNvSpPr/>
          <p:nvPr/>
        </p:nvSpPr>
        <p:spPr>
          <a:xfrm>
            <a:off x="9609186" y="4475271"/>
            <a:ext cx="744357" cy="702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4" name="Connecteur droit avec flèche 63">
            <a:extLst>
              <a:ext uri="{FF2B5EF4-FFF2-40B4-BE49-F238E27FC236}">
                <a16:creationId xmlns:a16="http://schemas.microsoft.com/office/drawing/2014/main" id="{2D0B04B3-9EB3-4A58-9D18-985B7FFA7F1C}"/>
              </a:ext>
            </a:extLst>
          </p:cNvPr>
          <p:cNvCxnSpPr>
            <a:stCxn id="53" idx="3"/>
            <a:endCxn id="60" idx="1"/>
          </p:cNvCxnSpPr>
          <p:nvPr/>
        </p:nvCxnSpPr>
        <p:spPr>
          <a:xfrm flipV="1">
            <a:off x="7907627" y="4782370"/>
            <a:ext cx="1644204" cy="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830BBA5F-9189-4DB1-95A6-F9C686DA62FD}"/>
              </a:ext>
            </a:extLst>
          </p:cNvPr>
          <p:cNvSpPr txBox="1"/>
          <p:nvPr/>
        </p:nvSpPr>
        <p:spPr>
          <a:xfrm>
            <a:off x="8254753" y="4475271"/>
            <a:ext cx="1039067" cy="369332"/>
          </a:xfrm>
          <a:prstGeom prst="rect">
            <a:avLst/>
          </a:prstGeom>
          <a:noFill/>
        </p:spPr>
        <p:txBody>
          <a:bodyPr wrap="none" rtlCol="0">
            <a:spAutoFit/>
          </a:bodyPr>
          <a:lstStyle/>
          <a:p>
            <a:r>
              <a:rPr lang="fr-FR" dirty="0"/>
              <a:t>devient</a:t>
            </a:r>
          </a:p>
        </p:txBody>
      </p:sp>
      <p:sp>
        <p:nvSpPr>
          <p:cNvPr id="66" name="Espace réservé du contenu 2">
            <a:extLst>
              <a:ext uri="{FF2B5EF4-FFF2-40B4-BE49-F238E27FC236}">
                <a16:creationId xmlns:a16="http://schemas.microsoft.com/office/drawing/2014/main" id="{02403F58-4A26-4C73-BA72-C24FDAF838A9}"/>
              </a:ext>
            </a:extLst>
          </p:cNvPr>
          <p:cNvSpPr txBox="1">
            <a:spLocks/>
          </p:cNvSpPr>
          <p:nvPr/>
        </p:nvSpPr>
        <p:spPr>
          <a:xfrm>
            <a:off x="82023" y="5439322"/>
            <a:ext cx="4812925" cy="385602"/>
          </a:xfrm>
          <a:prstGeom prst="rect">
            <a:avLst/>
          </a:prstGeom>
        </p:spPr>
        <p:txBody>
          <a:bodyPr vert="horz">
            <a:normAutofit fontScale="55000" lnSpcReduction="20000"/>
          </a:bodyPr>
          <a:lstStyle>
            <a:defPPr>
              <a:defRPr lang="fr-FR"/>
            </a:defPPr>
            <a:lvl1pPr marL="426709" indent="-426709">
              <a:spcBef>
                <a:spcPts val="933"/>
              </a:spcBef>
              <a:buClr>
                <a:schemeClr val="accent2"/>
              </a:buClr>
              <a:buSzPct val="60000"/>
              <a:buFont typeface="Wingdings"/>
              <a:buChar char=""/>
              <a:defRPr kumimoji="0" sz="3867"/>
            </a:lvl1pPr>
            <a:lvl2pPr marL="853419" indent="-365751">
              <a:spcBef>
                <a:spcPts val="733"/>
              </a:spcBef>
              <a:buClr>
                <a:schemeClr val="accent1"/>
              </a:buClr>
              <a:buSzPct val="70000"/>
              <a:buFont typeface="Wingdings 2"/>
              <a:buChar char=""/>
              <a:defRPr kumimoji="0" sz="3467"/>
            </a:lvl2pPr>
            <a:lvl3pPr marL="1219170" indent="-304792">
              <a:spcBef>
                <a:spcPts val="667"/>
              </a:spcBef>
              <a:buClr>
                <a:schemeClr val="accent2"/>
              </a:buClr>
              <a:buSzPct val="75000"/>
              <a:buFont typeface="Wingdings"/>
              <a:buChar char=""/>
              <a:defRPr kumimoji="0" sz="3067"/>
            </a:lvl3pPr>
            <a:lvl4pPr marL="1828754" indent="-304792">
              <a:spcBef>
                <a:spcPts val="533"/>
              </a:spcBef>
              <a:buClr>
                <a:schemeClr val="accent3"/>
              </a:buClr>
              <a:buSzPct val="75000"/>
              <a:buFont typeface="Wingdings"/>
              <a:buChar char=""/>
              <a:defRPr kumimoji="0" sz="2667"/>
            </a:lvl4pPr>
            <a:lvl5pPr marL="2438339" indent="-304792">
              <a:spcBef>
                <a:spcPts val="533"/>
              </a:spcBef>
              <a:buClr>
                <a:schemeClr val="accent4"/>
              </a:buClr>
              <a:buSzPct val="65000"/>
              <a:buFont typeface="Wingdings"/>
              <a:buChar char=""/>
              <a:defRPr kumimoji="0" sz="2667"/>
            </a:lvl5pPr>
            <a:lvl6pPr marL="2804090" indent="-304792">
              <a:spcBef>
                <a:spcPct val="20000"/>
              </a:spcBef>
              <a:buClr>
                <a:schemeClr val="accent1"/>
              </a:buClr>
              <a:buFont typeface="Wingdings"/>
              <a:buNone/>
              <a:defRPr kumimoji="0" sz="2400" baseline="0"/>
            </a:lvl6pPr>
            <a:lvl7pPr marL="3169841" indent="-304792">
              <a:spcBef>
                <a:spcPct val="20000"/>
              </a:spcBef>
              <a:buClr>
                <a:schemeClr val="accent2"/>
              </a:buClr>
              <a:buFont typeface="Wingdings"/>
              <a:buChar char="§"/>
              <a:defRPr kumimoji="0" sz="2400" baseline="0"/>
            </a:lvl7pPr>
            <a:lvl8pPr marL="3535592" indent="-304792">
              <a:spcBef>
                <a:spcPct val="20000"/>
              </a:spcBef>
              <a:buClr>
                <a:schemeClr val="accent3"/>
              </a:buClr>
              <a:buFont typeface="Wingdings"/>
              <a:buChar char="§"/>
              <a:defRPr kumimoji="0" sz="2400" baseline="0"/>
            </a:lvl8pPr>
            <a:lvl9pPr marL="3901342" indent="-304792">
              <a:spcBef>
                <a:spcPct val="20000"/>
              </a:spcBef>
              <a:buClr>
                <a:schemeClr val="accent4"/>
              </a:buClr>
              <a:buFont typeface="Wingdings"/>
              <a:buChar char="§"/>
              <a:defRPr kumimoji="0" sz="2400" baseline="0"/>
            </a:lvl9pPr>
          </a:lstStyle>
          <a:p>
            <a:r>
              <a:rPr lang="fr-FR" dirty="0"/>
              <a:t>3 - SUPPRESSION DES </a:t>
            </a:r>
            <a:r>
              <a:rPr lang="el-GR" dirty="0"/>
              <a:t>ε-</a:t>
            </a:r>
            <a:r>
              <a:rPr lang="fr-FR" dirty="0"/>
              <a:t>TRANSITIONS </a:t>
            </a:r>
          </a:p>
        </p:txBody>
      </p:sp>
      <p:sp>
        <p:nvSpPr>
          <p:cNvPr id="67" name="Espace réservé du contenu 2">
            <a:extLst>
              <a:ext uri="{FF2B5EF4-FFF2-40B4-BE49-F238E27FC236}">
                <a16:creationId xmlns:a16="http://schemas.microsoft.com/office/drawing/2014/main" id="{8A8C312F-CF3C-44C9-8B41-4F839C356591}"/>
              </a:ext>
            </a:extLst>
          </p:cNvPr>
          <p:cNvSpPr txBox="1">
            <a:spLocks/>
          </p:cNvSpPr>
          <p:nvPr/>
        </p:nvSpPr>
        <p:spPr>
          <a:xfrm>
            <a:off x="82023" y="5966436"/>
            <a:ext cx="8912993" cy="319889"/>
          </a:xfrm>
          <a:prstGeom prst="rect">
            <a:avLst/>
          </a:prstGeom>
        </p:spPr>
        <p:txBody>
          <a:bodyPr vert="horz">
            <a:normAutofit fontScale="47500" lnSpcReduction="20000"/>
          </a:bodyPr>
          <a:lstStyle>
            <a:defPPr>
              <a:defRPr lang="fr-FR"/>
            </a:defPPr>
            <a:lvl1pPr marL="426709" indent="-426709">
              <a:spcBef>
                <a:spcPts val="933"/>
              </a:spcBef>
              <a:buClr>
                <a:schemeClr val="accent2"/>
              </a:buClr>
              <a:buSzPct val="60000"/>
              <a:buFont typeface="Wingdings"/>
              <a:buChar char=""/>
              <a:defRPr kumimoji="0" sz="3867"/>
            </a:lvl1pPr>
            <a:lvl2pPr marL="853419" indent="-365751">
              <a:spcBef>
                <a:spcPts val="733"/>
              </a:spcBef>
              <a:buClr>
                <a:schemeClr val="accent1"/>
              </a:buClr>
              <a:buSzPct val="70000"/>
              <a:buFont typeface="Wingdings 2"/>
              <a:buChar char=""/>
              <a:defRPr kumimoji="0" sz="3467"/>
            </a:lvl2pPr>
            <a:lvl3pPr marL="1219170" indent="-304792">
              <a:spcBef>
                <a:spcPts val="667"/>
              </a:spcBef>
              <a:buClr>
                <a:schemeClr val="accent2"/>
              </a:buClr>
              <a:buSzPct val="75000"/>
              <a:buFont typeface="Wingdings"/>
              <a:buChar char=""/>
              <a:defRPr kumimoji="0" sz="3067"/>
            </a:lvl3pPr>
            <a:lvl4pPr marL="1828754" indent="-304792">
              <a:spcBef>
                <a:spcPts val="533"/>
              </a:spcBef>
              <a:buClr>
                <a:schemeClr val="accent3"/>
              </a:buClr>
              <a:buSzPct val="75000"/>
              <a:buFont typeface="Wingdings"/>
              <a:buChar char=""/>
              <a:defRPr kumimoji="0" sz="2667"/>
            </a:lvl4pPr>
            <a:lvl5pPr marL="2438339" indent="-304792">
              <a:spcBef>
                <a:spcPts val="533"/>
              </a:spcBef>
              <a:buClr>
                <a:schemeClr val="accent4"/>
              </a:buClr>
              <a:buSzPct val="65000"/>
              <a:buFont typeface="Wingdings"/>
              <a:buChar char=""/>
              <a:defRPr kumimoji="0" sz="2667"/>
            </a:lvl5pPr>
            <a:lvl6pPr marL="2804090" indent="-304792">
              <a:spcBef>
                <a:spcPct val="20000"/>
              </a:spcBef>
              <a:buClr>
                <a:schemeClr val="accent1"/>
              </a:buClr>
              <a:buFont typeface="Wingdings"/>
              <a:buNone/>
              <a:defRPr kumimoji="0" sz="2400" baseline="0"/>
            </a:lvl6pPr>
            <a:lvl7pPr marL="3169841" indent="-304792">
              <a:spcBef>
                <a:spcPct val="20000"/>
              </a:spcBef>
              <a:buClr>
                <a:schemeClr val="accent2"/>
              </a:buClr>
              <a:buFont typeface="Wingdings"/>
              <a:buChar char="§"/>
              <a:defRPr kumimoji="0" sz="2400" baseline="0"/>
            </a:lvl7pPr>
            <a:lvl8pPr marL="3535592" indent="-304792">
              <a:spcBef>
                <a:spcPct val="20000"/>
              </a:spcBef>
              <a:buClr>
                <a:schemeClr val="accent3"/>
              </a:buClr>
              <a:buFont typeface="Wingdings"/>
              <a:buChar char="§"/>
              <a:defRPr kumimoji="0" sz="2400" baseline="0"/>
            </a:lvl8pPr>
            <a:lvl9pPr marL="3901342" indent="-304792">
              <a:spcBef>
                <a:spcPct val="20000"/>
              </a:spcBef>
              <a:buClr>
                <a:schemeClr val="accent4"/>
              </a:buClr>
              <a:buFont typeface="Wingdings"/>
              <a:buChar char="§"/>
              <a:defRPr kumimoji="0" sz="2400" baseline="0"/>
            </a:lvl9pPr>
          </a:lstStyle>
          <a:p>
            <a:r>
              <a:rPr lang="fr-FR" dirty="0"/>
              <a:t>4 - ON SUPPRIME LES ÉTATS INACCESSIBLES À PARTIR  DE L'ÉTAT INITIAL</a:t>
            </a:r>
          </a:p>
        </p:txBody>
      </p:sp>
      <p:sp>
        <p:nvSpPr>
          <p:cNvPr id="68" name="Espace réservé du contenu 2">
            <a:extLst>
              <a:ext uri="{FF2B5EF4-FFF2-40B4-BE49-F238E27FC236}">
                <a16:creationId xmlns:a16="http://schemas.microsoft.com/office/drawing/2014/main" id="{20BA51BC-8E35-4974-A83D-2CB544AEC881}"/>
              </a:ext>
            </a:extLst>
          </p:cNvPr>
          <p:cNvSpPr txBox="1">
            <a:spLocks/>
          </p:cNvSpPr>
          <p:nvPr/>
        </p:nvSpPr>
        <p:spPr>
          <a:xfrm>
            <a:off x="-38940" y="1704681"/>
            <a:ext cx="6370344" cy="75784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000" dirty="0"/>
              <a:t>2</a:t>
            </a:r>
            <a:r>
              <a:rPr lang="fr-FR" sz="2000" baseline="30000" dirty="0"/>
              <a:t>ÈME</a:t>
            </a:r>
            <a:r>
              <a:rPr lang="fr-FR" sz="2000" dirty="0"/>
              <a:t>  PARTIE DE L’ALGORITHME DE YAMADA :</a:t>
            </a:r>
          </a:p>
        </p:txBody>
      </p:sp>
    </p:spTree>
    <p:extLst>
      <p:ext uri="{BB962C8B-B14F-4D97-AF65-F5344CB8AC3E}">
        <p14:creationId xmlns:p14="http://schemas.microsoft.com/office/powerpoint/2010/main" val="273280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717F8-1BAA-4219-97B4-EC4D2651E077}"/>
              </a:ext>
            </a:extLst>
          </p:cNvPr>
          <p:cNvSpPr>
            <a:spLocks noGrp="1"/>
          </p:cNvSpPr>
          <p:nvPr>
            <p:ph type="title"/>
          </p:nvPr>
        </p:nvSpPr>
        <p:spPr/>
        <p:txBody>
          <a:bodyPr/>
          <a:lstStyle/>
          <a:p>
            <a:r>
              <a:rPr lang="fr-FR" dirty="0"/>
              <a:t> APPLICATION SUR L’EXEMPLE (1) : </a:t>
            </a:r>
          </a:p>
        </p:txBody>
      </p:sp>
      <p:pic>
        <p:nvPicPr>
          <p:cNvPr id="5" name="Image 4" descr="Capture d’écran">
            <a:extLst>
              <a:ext uri="{FF2B5EF4-FFF2-40B4-BE49-F238E27FC236}">
                <a16:creationId xmlns:a16="http://schemas.microsoft.com/office/drawing/2014/main" id="{0128AF6A-30D9-456D-BF66-8AE1DAAAB812}"/>
              </a:ext>
            </a:extLst>
          </p:cNvPr>
          <p:cNvPicPr>
            <a:picLocks noChangeAspect="1"/>
          </p:cNvPicPr>
          <p:nvPr/>
        </p:nvPicPr>
        <p:blipFill>
          <a:blip r:embed="rId2"/>
          <a:stretch>
            <a:fillRect/>
          </a:stretch>
        </p:blipFill>
        <p:spPr>
          <a:xfrm>
            <a:off x="193236" y="3021800"/>
            <a:ext cx="11895752" cy="3586578"/>
          </a:xfrm>
          <a:prstGeom prst="rect">
            <a:avLst/>
          </a:prstGeom>
        </p:spPr>
      </p:pic>
      <p:sp>
        <p:nvSpPr>
          <p:cNvPr id="6" name="Rectangle 5">
            <a:extLst>
              <a:ext uri="{FF2B5EF4-FFF2-40B4-BE49-F238E27FC236}">
                <a16:creationId xmlns:a16="http://schemas.microsoft.com/office/drawing/2014/main" id="{3DDAB445-D062-44D9-89EC-CB4A493A5BA8}"/>
              </a:ext>
            </a:extLst>
          </p:cNvPr>
          <p:cNvSpPr/>
          <p:nvPr/>
        </p:nvSpPr>
        <p:spPr>
          <a:xfrm>
            <a:off x="103012" y="2900588"/>
            <a:ext cx="1186164" cy="699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E60B197E-85D8-4861-8723-C17D1443C75F}"/>
              </a:ext>
            </a:extLst>
          </p:cNvPr>
          <p:cNvSpPr/>
          <p:nvPr/>
        </p:nvSpPr>
        <p:spPr>
          <a:xfrm>
            <a:off x="193236" y="1598553"/>
            <a:ext cx="11500781" cy="1077218"/>
          </a:xfrm>
          <a:prstGeom prst="rect">
            <a:avLst/>
          </a:prstGeom>
        </p:spPr>
        <p:txBody>
          <a:bodyPr wrap="square">
            <a:spAutoFit/>
          </a:bodyPr>
          <a:lstStyle/>
          <a:p>
            <a:r>
              <a:rPr lang="fr-FR" dirty="0"/>
              <a:t>EN APPLICANT L’ETAPE 1 ET 2 DE ELIMINATION DES </a:t>
            </a:r>
            <a:r>
              <a:rPr lang="el-GR" sz="2800" dirty="0"/>
              <a:t>ε</a:t>
            </a:r>
            <a:r>
              <a:rPr lang="el-GR" dirty="0"/>
              <a:t>-</a:t>
            </a:r>
            <a:r>
              <a:rPr lang="fr-FR" dirty="0"/>
              <a:t>TRANSITIONS SUR L’EXEMPLE PRÉCÉDANT  :</a:t>
            </a:r>
          </a:p>
          <a:p>
            <a:r>
              <a:rPr lang="fr-FR" dirty="0"/>
              <a:t>1 - AUGMENTATION DES TRANSITIONS. </a:t>
            </a:r>
          </a:p>
          <a:p>
            <a:r>
              <a:rPr lang="fr-FR" dirty="0"/>
              <a:t>2 - UN ÉTAT EST FINAL S'IL EXISTE EST UNE SUITE D'Ε-TRANSITIONS QUI MÈNENT À UN ÉTAT.</a:t>
            </a:r>
          </a:p>
        </p:txBody>
      </p:sp>
    </p:spTree>
    <p:extLst>
      <p:ext uri="{BB962C8B-B14F-4D97-AF65-F5344CB8AC3E}">
        <p14:creationId xmlns:p14="http://schemas.microsoft.com/office/powerpoint/2010/main" val="3215679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717F8-1BAA-4219-97B4-EC4D2651E077}"/>
              </a:ext>
            </a:extLst>
          </p:cNvPr>
          <p:cNvSpPr>
            <a:spLocks noGrp="1"/>
          </p:cNvSpPr>
          <p:nvPr>
            <p:ph type="title"/>
          </p:nvPr>
        </p:nvSpPr>
        <p:spPr/>
        <p:txBody>
          <a:bodyPr/>
          <a:lstStyle/>
          <a:p>
            <a:r>
              <a:rPr lang="fr-FR" dirty="0"/>
              <a:t> APPLICATION SUR L’EXEMPLE (2) : </a:t>
            </a:r>
          </a:p>
        </p:txBody>
      </p:sp>
      <p:sp>
        <p:nvSpPr>
          <p:cNvPr id="7" name="Rectangle 6">
            <a:extLst>
              <a:ext uri="{FF2B5EF4-FFF2-40B4-BE49-F238E27FC236}">
                <a16:creationId xmlns:a16="http://schemas.microsoft.com/office/drawing/2014/main" id="{E60B197E-85D8-4861-8723-C17D1443C75F}"/>
              </a:ext>
            </a:extLst>
          </p:cNvPr>
          <p:cNvSpPr/>
          <p:nvPr/>
        </p:nvSpPr>
        <p:spPr>
          <a:xfrm>
            <a:off x="193236" y="1598553"/>
            <a:ext cx="11952931" cy="1631216"/>
          </a:xfrm>
          <a:prstGeom prst="rect">
            <a:avLst/>
          </a:prstGeom>
        </p:spPr>
        <p:txBody>
          <a:bodyPr wrap="square">
            <a:spAutoFit/>
          </a:bodyPr>
          <a:lstStyle/>
          <a:p>
            <a:r>
              <a:rPr lang="fr-FR" dirty="0"/>
              <a:t>EN APPLICANT L’ETAPE 3 ET 4 DE ELIMINATION DES </a:t>
            </a:r>
            <a:r>
              <a:rPr lang="el-GR" sz="3600" dirty="0"/>
              <a:t>ε-</a:t>
            </a:r>
            <a:r>
              <a:rPr lang="fr-FR" dirty="0"/>
              <a:t>TRANSITIONS SUR L’EXEMPLE PRÉCÉDANT :</a:t>
            </a:r>
          </a:p>
          <a:p>
            <a:r>
              <a:rPr lang="fr-FR" dirty="0"/>
              <a:t>3 - ON SUPPRIME LES </a:t>
            </a:r>
            <a:r>
              <a:rPr lang="el-GR" sz="2800" dirty="0"/>
              <a:t>ε</a:t>
            </a:r>
            <a:r>
              <a:rPr lang="el-GR" dirty="0"/>
              <a:t>- </a:t>
            </a:r>
            <a:r>
              <a:rPr lang="fr-FR" dirty="0"/>
              <a:t>TRANSITIONS.</a:t>
            </a:r>
          </a:p>
          <a:p>
            <a:r>
              <a:rPr lang="fr-FR" dirty="0"/>
              <a:t>4 - ON SUPPRIME LES ÉTATS INACCESSIBLES À PARTIR  DE L'ÉTAT INITIAL.</a:t>
            </a:r>
          </a:p>
          <a:p>
            <a:endParaRPr lang="fr-FR" dirty="0"/>
          </a:p>
        </p:txBody>
      </p:sp>
      <p:pic>
        <p:nvPicPr>
          <p:cNvPr id="4" name="Image 3" descr="Capture d’écran">
            <a:extLst>
              <a:ext uri="{FF2B5EF4-FFF2-40B4-BE49-F238E27FC236}">
                <a16:creationId xmlns:a16="http://schemas.microsoft.com/office/drawing/2014/main" id="{36DF32C0-856F-44E2-8267-2A43DCCE627A}"/>
              </a:ext>
            </a:extLst>
          </p:cNvPr>
          <p:cNvPicPr>
            <a:picLocks noChangeAspect="1"/>
          </p:cNvPicPr>
          <p:nvPr/>
        </p:nvPicPr>
        <p:blipFill>
          <a:blip r:embed="rId2"/>
          <a:stretch>
            <a:fillRect/>
          </a:stretch>
        </p:blipFill>
        <p:spPr>
          <a:xfrm>
            <a:off x="45833" y="3075881"/>
            <a:ext cx="11637484" cy="3592183"/>
          </a:xfrm>
          <a:prstGeom prst="rect">
            <a:avLst/>
          </a:prstGeom>
        </p:spPr>
      </p:pic>
    </p:spTree>
    <p:extLst>
      <p:ext uri="{BB962C8B-B14F-4D97-AF65-F5344CB8AC3E}">
        <p14:creationId xmlns:p14="http://schemas.microsoft.com/office/powerpoint/2010/main" val="241983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717F8-1BAA-4219-97B4-EC4D2651E077}"/>
              </a:ext>
            </a:extLst>
          </p:cNvPr>
          <p:cNvSpPr>
            <a:spLocks noGrp="1"/>
          </p:cNvSpPr>
          <p:nvPr>
            <p:ph type="title"/>
          </p:nvPr>
        </p:nvSpPr>
        <p:spPr/>
        <p:txBody>
          <a:bodyPr/>
          <a:lstStyle/>
          <a:p>
            <a:r>
              <a:rPr lang="fr-FR" dirty="0"/>
              <a:t> APPLICATION SUR L’EXEMPLE (3) : </a:t>
            </a:r>
          </a:p>
        </p:txBody>
      </p:sp>
      <p:sp>
        <p:nvSpPr>
          <p:cNvPr id="7" name="Rectangle 6">
            <a:extLst>
              <a:ext uri="{FF2B5EF4-FFF2-40B4-BE49-F238E27FC236}">
                <a16:creationId xmlns:a16="http://schemas.microsoft.com/office/drawing/2014/main" id="{E60B197E-85D8-4861-8723-C17D1443C75F}"/>
              </a:ext>
            </a:extLst>
          </p:cNvPr>
          <p:cNvSpPr/>
          <p:nvPr/>
        </p:nvSpPr>
        <p:spPr>
          <a:xfrm>
            <a:off x="167424" y="1805808"/>
            <a:ext cx="9730693" cy="646331"/>
          </a:xfrm>
          <a:prstGeom prst="rect">
            <a:avLst/>
          </a:prstGeom>
        </p:spPr>
        <p:txBody>
          <a:bodyPr wrap="square">
            <a:spAutoFit/>
          </a:bodyPr>
          <a:lstStyle/>
          <a:p>
            <a:r>
              <a:rPr lang="fr-FR" dirty="0"/>
              <a:t>FINALEMENT l’AUTOMATE DE L’EXEMPLE PRÉCÉDANT ADEVIENT : </a:t>
            </a:r>
          </a:p>
          <a:p>
            <a:endParaRPr lang="fr-FR" dirty="0"/>
          </a:p>
        </p:txBody>
      </p:sp>
      <p:pic>
        <p:nvPicPr>
          <p:cNvPr id="5" name="Image 4" descr="Capture d’écran">
            <a:extLst>
              <a:ext uri="{FF2B5EF4-FFF2-40B4-BE49-F238E27FC236}">
                <a16:creationId xmlns:a16="http://schemas.microsoft.com/office/drawing/2014/main" id="{DF5BD866-9041-4487-931A-FE9951677202}"/>
              </a:ext>
            </a:extLst>
          </p:cNvPr>
          <p:cNvPicPr>
            <a:picLocks noChangeAspect="1"/>
          </p:cNvPicPr>
          <p:nvPr/>
        </p:nvPicPr>
        <p:blipFill>
          <a:blip r:embed="rId2"/>
          <a:stretch>
            <a:fillRect/>
          </a:stretch>
        </p:blipFill>
        <p:spPr>
          <a:xfrm>
            <a:off x="317250" y="2128974"/>
            <a:ext cx="11707326" cy="4428759"/>
          </a:xfrm>
          <a:prstGeom prst="rect">
            <a:avLst/>
          </a:prstGeom>
        </p:spPr>
      </p:pic>
    </p:spTree>
    <p:extLst>
      <p:ext uri="{BB962C8B-B14F-4D97-AF65-F5344CB8AC3E}">
        <p14:creationId xmlns:p14="http://schemas.microsoft.com/office/powerpoint/2010/main" val="346254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EXPRESSION REGUILIÈRE &amp; ANALYSEUR LEXICAL EN FLEX</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pPr algn="l"/>
            <a:r>
              <a:rPr lang="fr-FR" sz="3200" b="1" dirty="0"/>
              <a:t>5 - ANALYSE LEXICAL &amp; FLEX</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pic>
        <p:nvPicPr>
          <p:cNvPr id="10" name="Image 9">
            <a:extLst>
              <a:ext uri="{FF2B5EF4-FFF2-40B4-BE49-F238E27FC236}">
                <a16:creationId xmlns:a16="http://schemas.microsoft.com/office/drawing/2014/main" id="{2D8D6E9E-FDDC-4857-B0BD-C62C1BC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103" y="1524000"/>
            <a:ext cx="3857625" cy="1609725"/>
          </a:xfrm>
          <a:prstGeom prst="rect">
            <a:avLst/>
          </a:prstGeom>
        </p:spPr>
      </p:pic>
      <p:sp>
        <p:nvSpPr>
          <p:cNvPr id="6" name="Titre 1">
            <a:extLst>
              <a:ext uri="{FF2B5EF4-FFF2-40B4-BE49-F238E27FC236}">
                <a16:creationId xmlns:a16="http://schemas.microsoft.com/office/drawing/2014/main" id="{65C30D37-E95D-4A51-A27C-DA513C68672B}"/>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708886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11D-A288-4803-A713-6F034358EFED}"/>
              </a:ext>
            </a:extLst>
          </p:cNvPr>
          <p:cNvSpPr>
            <a:spLocks noGrp="1"/>
          </p:cNvSpPr>
          <p:nvPr>
            <p:ph type="title"/>
          </p:nvPr>
        </p:nvSpPr>
        <p:spPr/>
        <p:txBody>
          <a:bodyPr/>
          <a:lstStyle/>
          <a:p>
            <a:r>
              <a:rPr lang="fr-FR" dirty="0"/>
              <a:t>FLEX (1) :</a:t>
            </a:r>
          </a:p>
        </p:txBody>
      </p:sp>
      <p:sp>
        <p:nvSpPr>
          <p:cNvPr id="3" name="Espace réservé du numéro de diapositive 2">
            <a:extLst>
              <a:ext uri="{FF2B5EF4-FFF2-40B4-BE49-F238E27FC236}">
                <a16:creationId xmlns:a16="http://schemas.microsoft.com/office/drawing/2014/main" id="{3657B473-4C1E-4E3E-9CEC-9A5D7F1BBA2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38</a:t>
            </a:fld>
            <a:endParaRPr lang="fr-FR"/>
          </a:p>
        </p:txBody>
      </p:sp>
      <p:sp>
        <p:nvSpPr>
          <p:cNvPr id="4" name="Espace réservé du contenu 3">
            <a:extLst>
              <a:ext uri="{FF2B5EF4-FFF2-40B4-BE49-F238E27FC236}">
                <a16:creationId xmlns:a16="http://schemas.microsoft.com/office/drawing/2014/main" id="{2149E5A1-0F40-4D49-9987-C0EC550C6725}"/>
              </a:ext>
            </a:extLst>
          </p:cNvPr>
          <p:cNvSpPr>
            <a:spLocks noGrp="1"/>
          </p:cNvSpPr>
          <p:nvPr>
            <p:ph sz="quarter" idx="13"/>
          </p:nvPr>
        </p:nvSpPr>
        <p:spPr>
          <a:xfrm>
            <a:off x="244699" y="1803400"/>
            <a:ext cx="11831391" cy="4897120"/>
          </a:xfrm>
        </p:spPr>
        <p:txBody>
          <a:bodyPr>
            <a:normAutofit fontScale="70000" lnSpcReduction="20000"/>
          </a:bodyPr>
          <a:lstStyle/>
          <a:p>
            <a:r>
              <a:rPr lang="fr-FR" dirty="0"/>
              <a:t>Un programme écrit en langage </a:t>
            </a:r>
            <a:r>
              <a:rPr lang="fr-FR" b="1" dirty="0"/>
              <a:t>LEX</a:t>
            </a:r>
            <a:r>
              <a:rPr lang="fr-FR" dirty="0"/>
              <a:t> construit d'une manière automatique un analyseur lexical, </a:t>
            </a:r>
            <a:r>
              <a:rPr lang="fr-FR" dirty="0">
                <a:effectLst>
                  <a:glow rad="228600">
                    <a:schemeClr val="accent3">
                      <a:satMod val="175000"/>
                      <a:alpha val="40000"/>
                    </a:schemeClr>
                  </a:glow>
                  <a:outerShdw blurRad="38100" dist="38100" dir="2700000" algn="tl">
                    <a:srgbClr val="000000">
                      <a:alpha val="43137"/>
                    </a:srgbClr>
                  </a:outerShdw>
                </a:effectLst>
              </a:rPr>
              <a:t>sans passer par l’AFD et l’implémentation C ou C/C++.</a:t>
            </a:r>
          </a:p>
          <a:p>
            <a:r>
              <a:rPr lang="fr-FR" dirty="0"/>
              <a:t>Il prend en entrée un ensemble d'expressions régulières et de définitions régulières et produit en sortie un code cible en langage C ou autres.</a:t>
            </a:r>
          </a:p>
          <a:p>
            <a:r>
              <a:rPr lang="fr-FR" dirty="0"/>
              <a:t>Ce code en langage C doit être compilé par le compilateur du langage C pour produire un exécutable qui est un analyseur lexical correspondant au langage défini par les expressions régulières d'entrée. </a:t>
            </a:r>
          </a:p>
          <a:p>
            <a:r>
              <a:rPr lang="fr-FR" dirty="0"/>
              <a:t>Le FLEX est une variante qui implémente le langage LEX et qui produit du C/C++.</a:t>
            </a:r>
          </a:p>
          <a:p>
            <a:r>
              <a:rPr lang="fr-FR" b="1" dirty="0"/>
              <a:t>FLEX</a:t>
            </a:r>
            <a:r>
              <a:rPr lang="fr-FR" dirty="0"/>
              <a:t> est une version libre (open source et gratuite) de </a:t>
            </a:r>
            <a:r>
              <a:rPr lang="fr-FR" u="sng" dirty="0"/>
              <a:t>l'analyseur lexical Lex</a:t>
            </a:r>
            <a:r>
              <a:rPr lang="fr-FR" dirty="0"/>
              <a:t>. Il est généralement associé à l'analyseur syntaxique libre (open source et gratuit) GNU BISON, la version GNU de YACC.</a:t>
            </a:r>
          </a:p>
        </p:txBody>
      </p:sp>
    </p:spTree>
    <p:extLst>
      <p:ext uri="{BB962C8B-B14F-4D97-AF65-F5344CB8AC3E}">
        <p14:creationId xmlns:p14="http://schemas.microsoft.com/office/powerpoint/2010/main" val="4128118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11D-A288-4803-A713-6F034358EFED}"/>
              </a:ext>
            </a:extLst>
          </p:cNvPr>
          <p:cNvSpPr>
            <a:spLocks noGrp="1"/>
          </p:cNvSpPr>
          <p:nvPr>
            <p:ph type="title"/>
          </p:nvPr>
        </p:nvSpPr>
        <p:spPr/>
        <p:txBody>
          <a:bodyPr/>
          <a:lstStyle/>
          <a:p>
            <a:r>
              <a:rPr lang="fr-FR" dirty="0"/>
              <a:t>FLEX (2) :</a:t>
            </a:r>
          </a:p>
        </p:txBody>
      </p:sp>
      <p:sp>
        <p:nvSpPr>
          <p:cNvPr id="3" name="Espace réservé du numéro de diapositive 2">
            <a:extLst>
              <a:ext uri="{FF2B5EF4-FFF2-40B4-BE49-F238E27FC236}">
                <a16:creationId xmlns:a16="http://schemas.microsoft.com/office/drawing/2014/main" id="{3657B473-4C1E-4E3E-9CEC-9A5D7F1BBA2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39</a:t>
            </a:fld>
            <a:endParaRPr lang="fr-FR"/>
          </a:p>
        </p:txBody>
      </p:sp>
      <p:sp>
        <p:nvSpPr>
          <p:cNvPr id="4" name="Espace réservé du contenu 3">
            <a:extLst>
              <a:ext uri="{FF2B5EF4-FFF2-40B4-BE49-F238E27FC236}">
                <a16:creationId xmlns:a16="http://schemas.microsoft.com/office/drawing/2014/main" id="{2149E5A1-0F40-4D49-9987-C0EC550C6725}"/>
              </a:ext>
            </a:extLst>
          </p:cNvPr>
          <p:cNvSpPr>
            <a:spLocks noGrp="1"/>
          </p:cNvSpPr>
          <p:nvPr>
            <p:ph sz="quarter" idx="13"/>
          </p:nvPr>
        </p:nvSpPr>
        <p:spPr>
          <a:xfrm>
            <a:off x="244699" y="1803400"/>
            <a:ext cx="11831391" cy="785254"/>
          </a:xfrm>
        </p:spPr>
        <p:txBody>
          <a:bodyPr>
            <a:normAutofit fontScale="85000" lnSpcReduction="10000"/>
          </a:bodyPr>
          <a:lstStyle/>
          <a:p>
            <a:r>
              <a:rPr lang="fr-FR" dirty="0"/>
              <a:t>La compilation d'un code source en LEX se fait en deux étapes :</a:t>
            </a:r>
          </a:p>
        </p:txBody>
      </p:sp>
      <p:pic>
        <p:nvPicPr>
          <p:cNvPr id="8" name="Image 7" descr="Capture d’écran">
            <a:extLst>
              <a:ext uri="{FF2B5EF4-FFF2-40B4-BE49-F238E27FC236}">
                <a16:creationId xmlns:a16="http://schemas.microsoft.com/office/drawing/2014/main" id="{84500499-A7F3-4CE0-8728-30C84B8A8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0983"/>
            <a:ext cx="9605268" cy="3961706"/>
          </a:xfrm>
          <a:prstGeom prst="rect">
            <a:avLst/>
          </a:prstGeom>
        </p:spPr>
      </p:pic>
      <p:sp>
        <p:nvSpPr>
          <p:cNvPr id="14" name="ZoneTexte 13">
            <a:extLst>
              <a:ext uri="{FF2B5EF4-FFF2-40B4-BE49-F238E27FC236}">
                <a16:creationId xmlns:a16="http://schemas.microsoft.com/office/drawing/2014/main" id="{B4851803-F612-4A05-94C9-718F6A6F0D72}"/>
              </a:ext>
            </a:extLst>
          </p:cNvPr>
          <p:cNvSpPr txBox="1"/>
          <p:nvPr/>
        </p:nvSpPr>
        <p:spPr>
          <a:xfrm>
            <a:off x="4685841" y="2724177"/>
            <a:ext cx="736163" cy="338554"/>
          </a:xfrm>
          <a:prstGeom prst="rect">
            <a:avLst/>
          </a:prstGeom>
          <a:noFill/>
        </p:spPr>
        <p:txBody>
          <a:bodyPr wrap="square" rtlCol="0">
            <a:spAutoFit/>
          </a:bodyPr>
          <a:lstStyle/>
          <a:p>
            <a:r>
              <a:rPr lang="fr-FR" sz="1600" dirty="0"/>
              <a:t>(</a:t>
            </a:r>
            <a:r>
              <a:rPr lang="fr-FR" sz="1600" b="1" dirty="0">
                <a:effectLst>
                  <a:outerShdw blurRad="38100" dist="38100" dir="2700000" algn="tl">
                    <a:srgbClr val="000000">
                      <a:alpha val="43137"/>
                    </a:srgbClr>
                  </a:outerShdw>
                </a:effectLst>
              </a:rPr>
              <a:t>FLEX</a:t>
            </a:r>
            <a:r>
              <a:rPr lang="fr-FR" sz="1600" dirty="0"/>
              <a:t>)</a:t>
            </a:r>
          </a:p>
        </p:txBody>
      </p:sp>
      <p:sp>
        <p:nvSpPr>
          <p:cNvPr id="17" name="Rectangle 16">
            <a:extLst>
              <a:ext uri="{FF2B5EF4-FFF2-40B4-BE49-F238E27FC236}">
                <a16:creationId xmlns:a16="http://schemas.microsoft.com/office/drawing/2014/main" id="{E119A7EE-F716-451B-B21C-E9240E5F1FB5}"/>
              </a:ext>
            </a:extLst>
          </p:cNvPr>
          <p:cNvSpPr/>
          <p:nvPr/>
        </p:nvSpPr>
        <p:spPr>
          <a:xfrm>
            <a:off x="9234152" y="3120772"/>
            <a:ext cx="2841938" cy="1477328"/>
          </a:xfrm>
          <a:prstGeom prst="rect">
            <a:avLst/>
          </a:prstGeom>
          <a:solidFill>
            <a:schemeClr val="bg1"/>
          </a:solidFill>
          <a:ln>
            <a:solidFill>
              <a:srgbClr val="FF0000"/>
            </a:solidFill>
          </a:ln>
        </p:spPr>
        <p:txBody>
          <a:bodyPr wrap="square">
            <a:spAutoFit/>
          </a:bodyPr>
          <a:lstStyle/>
          <a:p>
            <a:r>
              <a:rPr lang="fr-FR" b="1" dirty="0">
                <a:solidFill>
                  <a:srgbClr val="FF0000"/>
                </a:solidFill>
                <a:effectLst>
                  <a:outerShdw blurRad="38100" dist="38100" dir="2700000" algn="tl">
                    <a:srgbClr val="000000">
                      <a:alpha val="43137"/>
                    </a:srgbClr>
                  </a:outerShdw>
                </a:effectLst>
              </a:rPr>
              <a:t>REMARQUES :</a:t>
            </a:r>
          </a:p>
          <a:p>
            <a:pPr marL="285750" indent="-285750">
              <a:buFont typeface="Arial" panose="020B0604020202020204" pitchFamily="34" charset="0"/>
              <a:buChar char="•"/>
            </a:pPr>
            <a:r>
              <a:rPr lang="fr-FR" dirty="0"/>
              <a:t>Le code doit commencer à la 1ère colonne.</a:t>
            </a:r>
          </a:p>
          <a:p>
            <a:pPr marL="285750" indent="-285750">
              <a:buFont typeface="Arial" panose="020B0604020202020204" pitchFamily="34" charset="0"/>
              <a:buChar char="•"/>
            </a:pPr>
            <a:r>
              <a:rPr lang="fr-FR" dirty="0"/>
              <a:t>Le fichier LEX doit avoir l'extension </a:t>
            </a:r>
            <a:r>
              <a:rPr lang="fr-FR" dirty="0">
                <a:solidFill>
                  <a:srgbClr val="FF0000"/>
                </a:solidFill>
              </a:rPr>
              <a:t>.l </a:t>
            </a:r>
            <a:r>
              <a:rPr lang="fr-FR" dirty="0"/>
              <a:t>ou </a:t>
            </a:r>
            <a:r>
              <a:rPr lang="fr-FR" dirty="0">
                <a:solidFill>
                  <a:srgbClr val="FF0000"/>
                </a:solidFill>
              </a:rPr>
              <a:t>.</a:t>
            </a:r>
            <a:r>
              <a:rPr lang="fr-FR" dirty="0" err="1">
                <a:solidFill>
                  <a:srgbClr val="FF0000"/>
                </a:solidFill>
              </a:rPr>
              <a:t>lex</a:t>
            </a:r>
            <a:endParaRPr lang="fr-FR" dirty="0">
              <a:solidFill>
                <a:srgbClr val="FF0000"/>
              </a:solidFill>
            </a:endParaRPr>
          </a:p>
        </p:txBody>
      </p:sp>
    </p:spTree>
    <p:extLst>
      <p:ext uri="{BB962C8B-B14F-4D97-AF65-F5344CB8AC3E}">
        <p14:creationId xmlns:p14="http://schemas.microsoft.com/office/powerpoint/2010/main" val="190577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136D115-B642-46EC-86C7-F0CB821B1C12}"/>
              </a:ext>
            </a:extLst>
          </p:cNvPr>
          <p:cNvSpPr>
            <a:spLocks noGrp="1"/>
          </p:cNvSpPr>
          <p:nvPr>
            <p:ph type="body" sz="half" idx="2"/>
          </p:nvPr>
        </p:nvSpPr>
        <p:spPr/>
        <p:txBody>
          <a:bodyPr>
            <a:normAutofit/>
          </a:bodyPr>
          <a:lstStyle/>
          <a:p>
            <a:r>
              <a:rPr lang="fr-FR" sz="2800" b="1" dirty="0">
                <a:solidFill>
                  <a:schemeClr val="tx2">
                    <a:lumMod val="50000"/>
                  </a:schemeClr>
                </a:solidFill>
              </a:rPr>
              <a:t>COMPILATION &amp; COMPOSANTES DU COMPILATEUR</a:t>
            </a:r>
            <a:endParaRPr lang="fr-FR" sz="1600" dirty="0">
              <a:solidFill>
                <a:schemeClr val="tx2">
                  <a:lumMod val="50000"/>
                </a:schemeClr>
              </a:solidFill>
            </a:endParaRP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a:xfrm>
            <a:off x="0" y="4658933"/>
            <a:ext cx="1931831" cy="685800"/>
          </a:xfrm>
        </p:spPr>
        <p:txBody>
          <a:bodyPr>
            <a:noAutofit/>
          </a:bodyPr>
          <a:lstStyle/>
          <a:p>
            <a:pPr algn="ctr"/>
            <a:r>
              <a:rPr lang="fr-FR" sz="3200" b="1" dirty="0"/>
              <a:t>PART 1</a:t>
            </a:r>
            <a:endParaRPr lang="fr-FR" sz="3200" b="1" dirty="0">
              <a:effectLst>
                <a:outerShdw blurRad="38100" dist="38100" dir="2700000" algn="tl">
                  <a:srgbClr val="000000">
                    <a:alpha val="43137"/>
                  </a:srgbClr>
                </a:outerShdw>
              </a:effectLst>
            </a:endParaRPr>
          </a:p>
        </p:txBody>
      </p:sp>
      <p:pic>
        <p:nvPicPr>
          <p:cNvPr id="16" name="Espace réservé pour une image  15">
            <a:extLst>
              <a:ext uri="{FF2B5EF4-FFF2-40B4-BE49-F238E27FC236}">
                <a16:creationId xmlns:a16="http://schemas.microsoft.com/office/drawing/2014/main" id="{C638FA80-6914-490B-B22F-BD62142DF983}"/>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5" b="15"/>
          <a:stretch>
            <a:fillRect/>
          </a:stretch>
        </p:blipFill>
        <p:spPr>
          <a:xfrm>
            <a:off x="2034862" y="0"/>
            <a:ext cx="10157138" cy="4572000"/>
          </a:xfrm>
        </p:spPr>
      </p:pic>
      <p:sp>
        <p:nvSpPr>
          <p:cNvPr id="5" name="Titre 1">
            <a:extLst>
              <a:ext uri="{FF2B5EF4-FFF2-40B4-BE49-F238E27FC236}">
                <a16:creationId xmlns:a16="http://schemas.microsoft.com/office/drawing/2014/main" id="{E5C30F0A-B807-4164-A59B-E35F0E689248}"/>
              </a:ext>
            </a:extLst>
          </p:cNvPr>
          <p:cNvSpPr txBox="1">
            <a:spLocks/>
          </p:cNvSpPr>
          <p:nvPr/>
        </p:nvSpPr>
        <p:spPr>
          <a:xfrm>
            <a:off x="2034862" y="4658933"/>
            <a:ext cx="10006885" cy="685800"/>
          </a:xfrm>
          <a:prstGeom prst="rect">
            <a:avLst/>
          </a:prstGeom>
        </p:spPr>
        <p:txBody>
          <a:bodyPr vert="horz" anchor="ctr">
            <a:normAutofit fontScale="90000" lnSpcReduction="10000"/>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r>
              <a:rPr lang="fr-FR" sz="4800" b="1" dirty="0"/>
              <a:t>1 - GÉNÉRALITÉS SUR LA COMPILATION</a:t>
            </a:r>
          </a:p>
        </p:txBody>
      </p:sp>
    </p:spTree>
    <p:extLst>
      <p:ext uri="{BB962C8B-B14F-4D97-AF65-F5344CB8AC3E}">
        <p14:creationId xmlns:p14="http://schemas.microsoft.com/office/powerpoint/2010/main" val="1260183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11D-A288-4803-A713-6F034358EFED}"/>
              </a:ext>
            </a:extLst>
          </p:cNvPr>
          <p:cNvSpPr>
            <a:spLocks noGrp="1"/>
          </p:cNvSpPr>
          <p:nvPr>
            <p:ph type="title"/>
          </p:nvPr>
        </p:nvSpPr>
        <p:spPr/>
        <p:txBody>
          <a:bodyPr/>
          <a:lstStyle/>
          <a:p>
            <a:r>
              <a:rPr lang="fr-FR" dirty="0"/>
              <a:t>STRUCTURE D’UNE PROGRAMME FLEX :</a:t>
            </a:r>
          </a:p>
        </p:txBody>
      </p:sp>
      <p:sp>
        <p:nvSpPr>
          <p:cNvPr id="3" name="Espace réservé du numéro de diapositive 2">
            <a:extLst>
              <a:ext uri="{FF2B5EF4-FFF2-40B4-BE49-F238E27FC236}">
                <a16:creationId xmlns:a16="http://schemas.microsoft.com/office/drawing/2014/main" id="{3657B473-4C1E-4E3E-9CEC-9A5D7F1BBA2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40</a:t>
            </a:fld>
            <a:endParaRPr lang="fr-FR"/>
          </a:p>
        </p:txBody>
      </p:sp>
      <p:sp>
        <p:nvSpPr>
          <p:cNvPr id="4" name="Espace réservé du contenu 3">
            <a:extLst>
              <a:ext uri="{FF2B5EF4-FFF2-40B4-BE49-F238E27FC236}">
                <a16:creationId xmlns:a16="http://schemas.microsoft.com/office/drawing/2014/main" id="{2149E5A1-0F40-4D49-9987-C0EC550C6725}"/>
              </a:ext>
            </a:extLst>
          </p:cNvPr>
          <p:cNvSpPr>
            <a:spLocks noGrp="1"/>
          </p:cNvSpPr>
          <p:nvPr>
            <p:ph sz="quarter" idx="13"/>
          </p:nvPr>
        </p:nvSpPr>
        <p:spPr>
          <a:xfrm>
            <a:off x="244699" y="1803400"/>
            <a:ext cx="11831391" cy="527676"/>
          </a:xfrm>
        </p:spPr>
        <p:txBody>
          <a:bodyPr>
            <a:normAutofit fontScale="62500" lnSpcReduction="20000"/>
          </a:bodyPr>
          <a:lstStyle/>
          <a:p>
            <a:r>
              <a:rPr lang="fr-FR" dirty="0"/>
              <a:t>Un programme source en langage </a:t>
            </a:r>
            <a:r>
              <a:rPr lang="fr-FR" dirty="0" err="1"/>
              <a:t>lex</a:t>
            </a:r>
            <a:r>
              <a:rPr lang="fr-FR" dirty="0"/>
              <a:t> est constitué de 3 sections délimitées par %% : </a:t>
            </a:r>
          </a:p>
        </p:txBody>
      </p:sp>
      <p:sp>
        <p:nvSpPr>
          <p:cNvPr id="5" name="Rectangle 4">
            <a:extLst>
              <a:ext uri="{FF2B5EF4-FFF2-40B4-BE49-F238E27FC236}">
                <a16:creationId xmlns:a16="http://schemas.microsoft.com/office/drawing/2014/main" id="{566134D6-9650-4FD5-A45F-1AC638BB3176}"/>
              </a:ext>
            </a:extLst>
          </p:cNvPr>
          <p:cNvSpPr/>
          <p:nvPr/>
        </p:nvSpPr>
        <p:spPr>
          <a:xfrm>
            <a:off x="355600" y="2391990"/>
            <a:ext cx="11625329" cy="4031873"/>
          </a:xfrm>
          <a:prstGeom prst="rect">
            <a:avLst/>
          </a:prstGeom>
        </p:spPr>
        <p:txBody>
          <a:bodyPr wrap="square">
            <a:spAutoFit/>
          </a:bodyPr>
          <a:lstStyle/>
          <a:p>
            <a:r>
              <a:rPr lang="fr-FR" sz="1600" dirty="0">
                <a:solidFill>
                  <a:srgbClr val="000000"/>
                </a:solidFill>
                <a:latin typeface="Consolas" panose="020B0609020204030204" pitchFamily="49" charset="0"/>
              </a:rPr>
              <a:t>//1ère partie: déclarations </a:t>
            </a:r>
          </a:p>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 déclarations pour le compilateur C ou C/C++</a:t>
            </a:r>
          </a:p>
          <a:p>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définitions régulières</a:t>
            </a:r>
          </a:p>
          <a:p>
            <a:br>
              <a:rPr lang="fr-FR" sz="1600" dirty="0">
                <a:solidFill>
                  <a:srgbClr val="000000"/>
                </a:solidFill>
                <a:latin typeface="Consolas" panose="020B0609020204030204" pitchFamily="49" charset="0"/>
              </a:rPr>
            </a:b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2ème partie: règles de traduction</a:t>
            </a:r>
          </a:p>
          <a:p>
            <a:r>
              <a:rPr lang="fr-FR" sz="1600" dirty="0">
                <a:solidFill>
                  <a:srgbClr val="A31515"/>
                </a:solidFill>
                <a:latin typeface="Consolas" panose="020B0609020204030204" pitchFamily="49" charset="0"/>
              </a:rPr>
              <a:t>Expression_régulière_1</a:t>
            </a:r>
            <a:r>
              <a:rPr lang="fr-FR" sz="1600" dirty="0">
                <a:solidFill>
                  <a:srgbClr val="000000"/>
                </a:solidFill>
                <a:latin typeface="Consolas" panose="020B0609020204030204" pitchFamily="49" charset="0"/>
              </a:rPr>
              <a:t> {</a:t>
            </a:r>
            <a:r>
              <a:rPr lang="fr-FR" sz="1600" dirty="0">
                <a:latin typeface="Consolas" panose="020B0609020204030204" pitchFamily="49" charset="0"/>
              </a:rPr>
              <a:t>actions_à_réaliser_1</a:t>
            </a:r>
            <a:r>
              <a:rPr lang="fr-FR" sz="1600" dirty="0">
                <a:solidFill>
                  <a:srgbClr val="000000"/>
                </a:solidFill>
                <a:latin typeface="Consolas" panose="020B0609020204030204" pitchFamily="49" charset="0"/>
              </a:rPr>
              <a:t>}</a:t>
            </a:r>
          </a:p>
          <a:p>
            <a:r>
              <a:rPr lang="fr-FR" sz="1600" dirty="0">
                <a:solidFill>
                  <a:srgbClr val="A31515"/>
                </a:solidFill>
                <a:latin typeface="Consolas" panose="020B0609020204030204" pitchFamily="49" charset="0"/>
              </a:rPr>
              <a:t>Expression_régulière_2</a:t>
            </a:r>
            <a:r>
              <a:rPr lang="fr-FR" sz="1600" dirty="0">
                <a:solidFill>
                  <a:srgbClr val="000000"/>
                </a:solidFill>
                <a:latin typeface="Consolas" panose="020B0609020204030204" pitchFamily="49" charset="0"/>
              </a:rPr>
              <a:t> {</a:t>
            </a:r>
            <a:r>
              <a:rPr lang="fr-FR" sz="1600" dirty="0">
                <a:latin typeface="Consolas" panose="020B0609020204030204" pitchFamily="49" charset="0"/>
              </a:rPr>
              <a:t>actions_à_réaliser_2</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r>
              <a:rPr lang="fr-FR" sz="1600" dirty="0" err="1">
                <a:solidFill>
                  <a:srgbClr val="A31515"/>
                </a:solidFill>
                <a:latin typeface="Consolas" panose="020B0609020204030204" pitchFamily="49" charset="0"/>
              </a:rPr>
              <a:t>Expression_régulière_n</a:t>
            </a:r>
            <a:r>
              <a:rPr lang="fr-FR" sz="1600" dirty="0">
                <a:solidFill>
                  <a:srgbClr val="000000"/>
                </a:solidFill>
                <a:latin typeface="Consolas" panose="020B0609020204030204" pitchFamily="49" charset="0"/>
              </a:rPr>
              <a:t> {</a:t>
            </a:r>
            <a:r>
              <a:rPr lang="fr-FR" sz="1600" dirty="0" err="1">
                <a:latin typeface="Consolas" panose="020B0609020204030204" pitchFamily="49" charset="0"/>
              </a:rPr>
              <a:t>actions_à_réaliser_n</a:t>
            </a:r>
            <a:r>
              <a:rPr lang="fr-FR" sz="1600" dirty="0">
                <a:solidFill>
                  <a:srgbClr val="000000"/>
                </a:solidFill>
                <a:latin typeface="Consolas" panose="020B0609020204030204" pitchFamily="49" charset="0"/>
              </a:rPr>
              <a:t>}</a:t>
            </a:r>
          </a:p>
          <a:p>
            <a:endParaRPr lang="fr-FR" sz="1600" dirty="0">
              <a:solidFill>
                <a:srgbClr val="000000"/>
              </a:solidFill>
              <a:latin typeface="Consolas" panose="020B0609020204030204" pitchFamily="49" charset="0"/>
            </a:endParaRPr>
          </a:p>
          <a:p>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3ème partie fonctions en C</a:t>
            </a:r>
          </a:p>
          <a:p>
            <a:r>
              <a:rPr lang="fr-FR" sz="1600" dirty="0">
                <a:solidFill>
                  <a:srgbClr val="AF00DB"/>
                </a:solidFill>
                <a:latin typeface="Consolas" panose="020B0609020204030204" pitchFamily="49" charset="0"/>
              </a:rPr>
              <a:t>   // Fonctions annexes en langage C ou C/C++</a:t>
            </a:r>
          </a:p>
        </p:txBody>
      </p:sp>
    </p:spTree>
    <p:extLst>
      <p:ext uri="{BB962C8B-B14F-4D97-AF65-F5344CB8AC3E}">
        <p14:creationId xmlns:p14="http://schemas.microsoft.com/office/powerpoint/2010/main" val="2228234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667AB-E8D9-4331-9448-40D90149877E}"/>
              </a:ext>
            </a:extLst>
          </p:cNvPr>
          <p:cNvSpPr>
            <a:spLocks noGrp="1"/>
          </p:cNvSpPr>
          <p:nvPr>
            <p:ph type="title"/>
          </p:nvPr>
        </p:nvSpPr>
        <p:spPr/>
        <p:txBody>
          <a:bodyPr>
            <a:normAutofit fontScale="90000"/>
          </a:bodyPr>
          <a:lstStyle/>
          <a:p>
            <a:r>
              <a:rPr lang="fr-FR" sz="5400" dirty="0"/>
              <a:t>EXPRESSIONS RÉGULIÈRES </a:t>
            </a:r>
            <a:r>
              <a:rPr lang="fr-FR" sz="4400" dirty="0"/>
              <a:t>DU LANGAGE </a:t>
            </a:r>
            <a:r>
              <a:rPr lang="fr-FR" dirty="0"/>
              <a:t>FLEX :</a:t>
            </a:r>
          </a:p>
        </p:txBody>
      </p:sp>
      <p:sp>
        <p:nvSpPr>
          <p:cNvPr id="3" name="Espace réservé du numéro de diapositive 2">
            <a:extLst>
              <a:ext uri="{FF2B5EF4-FFF2-40B4-BE49-F238E27FC236}">
                <a16:creationId xmlns:a16="http://schemas.microsoft.com/office/drawing/2014/main" id="{39F53B59-0EE2-4CC3-871E-35A4A0BEFBA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41</a:t>
            </a:fld>
            <a:endParaRPr lang="fr-FR"/>
          </a:p>
        </p:txBody>
      </p:sp>
      <p:pic>
        <p:nvPicPr>
          <p:cNvPr id="6" name="Image 5" descr="Capture d’écran">
            <a:extLst>
              <a:ext uri="{FF2B5EF4-FFF2-40B4-BE49-F238E27FC236}">
                <a16:creationId xmlns:a16="http://schemas.microsoft.com/office/drawing/2014/main" id="{B5946339-9B40-45AF-98C4-1BB400E5A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037" y="1801047"/>
            <a:ext cx="9269926" cy="4744924"/>
          </a:xfrm>
          <a:prstGeom prst="rect">
            <a:avLst/>
          </a:prstGeom>
        </p:spPr>
      </p:pic>
    </p:spTree>
    <p:extLst>
      <p:ext uri="{BB962C8B-B14F-4D97-AF65-F5344CB8AC3E}">
        <p14:creationId xmlns:p14="http://schemas.microsoft.com/office/powerpoint/2010/main" val="1629010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F58B8-D80C-447C-B1AD-7B1E98C106FC}"/>
              </a:ext>
            </a:extLst>
          </p:cNvPr>
          <p:cNvSpPr>
            <a:spLocks noGrp="1"/>
          </p:cNvSpPr>
          <p:nvPr>
            <p:ph type="title"/>
          </p:nvPr>
        </p:nvSpPr>
        <p:spPr/>
        <p:txBody>
          <a:bodyPr/>
          <a:lstStyle/>
          <a:p>
            <a:r>
              <a:rPr lang="fr-FR" sz="4400" dirty="0"/>
              <a:t>FONCTIONS PRÉDÉFINIES EN </a:t>
            </a:r>
            <a:r>
              <a:rPr lang="fr-FR" sz="7200" dirty="0"/>
              <a:t>FLEX</a:t>
            </a:r>
            <a:r>
              <a:rPr lang="fr-FR" dirty="0"/>
              <a:t>: </a:t>
            </a:r>
          </a:p>
        </p:txBody>
      </p:sp>
      <p:sp>
        <p:nvSpPr>
          <p:cNvPr id="3" name="Espace réservé du numéro de diapositive 2">
            <a:extLst>
              <a:ext uri="{FF2B5EF4-FFF2-40B4-BE49-F238E27FC236}">
                <a16:creationId xmlns:a16="http://schemas.microsoft.com/office/drawing/2014/main" id="{351D818F-AE9B-4AB1-BDD6-8A739C1734A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42</a:t>
            </a:fld>
            <a:endParaRPr lang="fr-FR"/>
          </a:p>
        </p:txBody>
      </p:sp>
      <p:sp>
        <p:nvSpPr>
          <p:cNvPr id="4" name="Espace réservé du contenu 3">
            <a:extLst>
              <a:ext uri="{FF2B5EF4-FFF2-40B4-BE49-F238E27FC236}">
                <a16:creationId xmlns:a16="http://schemas.microsoft.com/office/drawing/2014/main" id="{B7AD5F80-F80A-4A2A-839F-B14003329A8B}"/>
              </a:ext>
            </a:extLst>
          </p:cNvPr>
          <p:cNvSpPr>
            <a:spLocks noGrp="1"/>
          </p:cNvSpPr>
          <p:nvPr>
            <p:ph sz="quarter" idx="13"/>
          </p:nvPr>
        </p:nvSpPr>
        <p:spPr/>
        <p:txBody>
          <a:bodyPr>
            <a:normAutofit fontScale="77500" lnSpcReduction="20000"/>
          </a:bodyPr>
          <a:lstStyle/>
          <a:p>
            <a:r>
              <a:rPr lang="fr-FR" sz="3600" dirty="0">
                <a:solidFill>
                  <a:schemeClr val="bg2">
                    <a:lumMod val="25000"/>
                  </a:schemeClr>
                </a:solidFill>
                <a:latin typeface="Consolas" panose="020B0609020204030204" pitchFamily="49" charset="0"/>
              </a:rPr>
              <a:t>char</a:t>
            </a:r>
            <a:r>
              <a:rPr lang="fr-FR" sz="3600" dirty="0">
                <a:solidFill>
                  <a:schemeClr val="bg2">
                    <a:lumMod val="25000"/>
                  </a:schemeClr>
                </a:solidFill>
              </a:rPr>
              <a:t> </a:t>
            </a:r>
            <a:r>
              <a:rPr lang="fr-FR" sz="3600" dirty="0" err="1">
                <a:solidFill>
                  <a:schemeClr val="bg2">
                    <a:lumMod val="25000"/>
                  </a:schemeClr>
                </a:solidFill>
                <a:latin typeface="Consolas" panose="020B0609020204030204" pitchFamily="49" charset="0"/>
              </a:rPr>
              <a:t>yytext</a:t>
            </a:r>
            <a:r>
              <a:rPr lang="fr-FR" sz="3600" dirty="0">
                <a:solidFill>
                  <a:schemeClr val="bg2">
                    <a:lumMod val="25000"/>
                  </a:schemeClr>
                </a:solidFill>
                <a:latin typeface="Consolas" panose="020B0609020204030204" pitchFamily="49" charset="0"/>
              </a:rPr>
              <a:t>[] </a:t>
            </a:r>
            <a:r>
              <a:rPr lang="fr-FR" dirty="0"/>
              <a:t>: tableau de caractères qui contient la chaîne reconnue.</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yyleng</a:t>
            </a:r>
            <a:r>
              <a:rPr lang="fr-FR" sz="3600" dirty="0">
                <a:solidFill>
                  <a:schemeClr val="bg2">
                    <a:lumMod val="25000"/>
                  </a:schemeClr>
                </a:solidFill>
                <a:latin typeface="Consolas" panose="020B0609020204030204" pitchFamily="49" charset="0"/>
              </a:rPr>
              <a:t> </a:t>
            </a:r>
            <a:r>
              <a:rPr lang="fr-FR" dirty="0"/>
              <a:t>: longueur de la chaîne reconnue.</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yylex</a:t>
            </a:r>
            <a:r>
              <a:rPr lang="fr-FR" sz="3600" dirty="0">
                <a:solidFill>
                  <a:schemeClr val="bg2">
                    <a:lumMod val="25000"/>
                  </a:schemeClr>
                </a:solidFill>
                <a:latin typeface="Consolas" panose="020B0609020204030204" pitchFamily="49" charset="0"/>
              </a:rPr>
              <a:t>() </a:t>
            </a:r>
            <a:r>
              <a:rPr lang="fr-FR" dirty="0"/>
              <a:t>: fonction qui lance l’analyseur (et appelle </a:t>
            </a:r>
            <a:r>
              <a:rPr lang="fr-FR" sz="3600" dirty="0" err="1">
                <a:solidFill>
                  <a:schemeClr val="bg2">
                    <a:lumMod val="25000"/>
                  </a:schemeClr>
                </a:solidFill>
                <a:latin typeface="Consolas" panose="020B0609020204030204" pitchFamily="49" charset="0"/>
              </a:rPr>
              <a:t>yywrap</a:t>
            </a:r>
            <a:r>
              <a:rPr lang="fr-FR" sz="3600" dirty="0">
                <a:solidFill>
                  <a:schemeClr val="bg2">
                    <a:lumMod val="25000"/>
                  </a:schemeClr>
                </a:solidFill>
                <a:latin typeface="Consolas" panose="020B0609020204030204" pitchFamily="49" charset="0"/>
              </a:rPr>
              <a:t>()</a:t>
            </a:r>
            <a:r>
              <a:rPr lang="fr-FR" dirty="0"/>
              <a:t>).</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yywrap</a:t>
            </a:r>
            <a:r>
              <a:rPr lang="fr-FR" sz="3600" dirty="0">
                <a:solidFill>
                  <a:schemeClr val="bg2">
                    <a:lumMod val="25000"/>
                  </a:schemeClr>
                </a:solidFill>
                <a:latin typeface="Consolas" panose="020B0609020204030204" pitchFamily="49" charset="0"/>
              </a:rPr>
              <a:t>() </a:t>
            </a:r>
            <a:r>
              <a:rPr lang="fr-FR" dirty="0"/>
              <a:t>: fonction toujours appelée en fin du flot d'entrée. Elle ne fait rien par défaut, mais l’utilisateur peut la redéfinir dans la section des fonctions supplémentaires. </a:t>
            </a:r>
            <a:r>
              <a:rPr lang="fr-FR" sz="3600" dirty="0" err="1">
                <a:solidFill>
                  <a:schemeClr val="bg2">
                    <a:lumMod val="25000"/>
                  </a:schemeClr>
                </a:solidFill>
                <a:latin typeface="Consolas" panose="020B0609020204030204" pitchFamily="49" charset="0"/>
              </a:rPr>
              <a:t>yywrap</a:t>
            </a:r>
            <a:r>
              <a:rPr lang="fr-FR" sz="3600" dirty="0">
                <a:solidFill>
                  <a:schemeClr val="bg2">
                    <a:lumMod val="25000"/>
                  </a:schemeClr>
                </a:solidFill>
                <a:latin typeface="Consolas" panose="020B0609020204030204" pitchFamily="49" charset="0"/>
              </a:rPr>
              <a:t>()</a:t>
            </a:r>
            <a:r>
              <a:rPr lang="fr-FR" sz="3900" dirty="0">
                <a:latin typeface="Consolas" panose="020B0609020204030204" pitchFamily="49" charset="0"/>
              </a:rPr>
              <a:t> </a:t>
            </a:r>
            <a:r>
              <a:rPr lang="fr-FR" dirty="0"/>
              <a:t>retourne 0 si l’analyse doit se poursuivre (sur un autre fichier d’entrée) et 1 sinon.</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yylineno</a:t>
            </a:r>
            <a:r>
              <a:rPr lang="fr-FR" sz="3600" dirty="0">
                <a:solidFill>
                  <a:schemeClr val="bg2">
                    <a:lumMod val="25000"/>
                  </a:schemeClr>
                </a:solidFill>
                <a:latin typeface="Consolas" panose="020B0609020204030204" pitchFamily="49" charset="0"/>
              </a:rPr>
              <a:t> </a:t>
            </a:r>
            <a:r>
              <a:rPr lang="fr-FR" dirty="0"/>
              <a:t>: numéro de la ligne courante.</a:t>
            </a:r>
          </a:p>
          <a:p>
            <a:r>
              <a:rPr lang="fr-FR" sz="3600" dirty="0">
                <a:solidFill>
                  <a:schemeClr val="bg2">
                    <a:lumMod val="25000"/>
                  </a:schemeClr>
                </a:solidFill>
                <a:latin typeface="Consolas" panose="020B0609020204030204" pitchFamily="49" charset="0"/>
              </a:rPr>
              <a:t>int main() </a:t>
            </a:r>
            <a:r>
              <a:rPr lang="fr-FR" dirty="0"/>
              <a:t>: la fonction principale du langage C, elle doit appeler la fonction </a:t>
            </a:r>
            <a:r>
              <a:rPr lang="fr-FR" sz="3600" dirty="0" err="1">
                <a:solidFill>
                  <a:schemeClr val="bg2">
                    <a:lumMod val="25000"/>
                  </a:schemeClr>
                </a:solidFill>
                <a:latin typeface="Consolas" panose="020B0609020204030204" pitchFamily="49" charset="0"/>
              </a:rPr>
              <a:t>yylex</a:t>
            </a:r>
            <a:r>
              <a:rPr lang="fr-FR" sz="3600" dirty="0">
                <a:solidFill>
                  <a:schemeClr val="bg2">
                    <a:lumMod val="25000"/>
                  </a:schemeClr>
                </a:solidFill>
                <a:latin typeface="Consolas" panose="020B0609020204030204" pitchFamily="49" charset="0"/>
              </a:rPr>
              <a:t>()</a:t>
            </a:r>
            <a:r>
              <a:rPr lang="fr-FR" dirty="0"/>
              <a:t>.</a:t>
            </a:r>
          </a:p>
          <a:p>
            <a:endParaRPr lang="fr-FR" dirty="0"/>
          </a:p>
        </p:txBody>
      </p:sp>
    </p:spTree>
    <p:extLst>
      <p:ext uri="{BB962C8B-B14F-4D97-AF65-F5344CB8AC3E}">
        <p14:creationId xmlns:p14="http://schemas.microsoft.com/office/powerpoint/2010/main" val="1627137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493DBC-C23D-4136-B336-3E0E325B99BA}"/>
              </a:ext>
            </a:extLst>
          </p:cNvPr>
          <p:cNvSpPr>
            <a:spLocks noGrp="1"/>
          </p:cNvSpPr>
          <p:nvPr>
            <p:ph type="title"/>
          </p:nvPr>
        </p:nvSpPr>
        <p:spPr/>
        <p:txBody>
          <a:bodyPr/>
          <a:lstStyle/>
          <a:p>
            <a:r>
              <a:rPr lang="fr-FR" dirty="0"/>
              <a:t>RAPPEL : LA TABLE DES SYMBOLES (1) </a:t>
            </a:r>
          </a:p>
        </p:txBody>
      </p:sp>
      <p:sp>
        <p:nvSpPr>
          <p:cNvPr id="3" name="Espace réservé du numéro de diapositive 2">
            <a:extLst>
              <a:ext uri="{FF2B5EF4-FFF2-40B4-BE49-F238E27FC236}">
                <a16:creationId xmlns:a16="http://schemas.microsoft.com/office/drawing/2014/main" id="{B06584DF-CC89-4F18-8EED-E5028039218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43</a:t>
            </a:fld>
            <a:endParaRPr lang="fr-FR"/>
          </a:p>
        </p:txBody>
      </p:sp>
      <p:sp>
        <p:nvSpPr>
          <p:cNvPr id="4" name="Espace réservé du contenu 3">
            <a:extLst>
              <a:ext uri="{FF2B5EF4-FFF2-40B4-BE49-F238E27FC236}">
                <a16:creationId xmlns:a16="http://schemas.microsoft.com/office/drawing/2014/main" id="{B9666589-E0B1-4D8F-B938-1E7F32053BC6}"/>
              </a:ext>
            </a:extLst>
          </p:cNvPr>
          <p:cNvSpPr>
            <a:spLocks noGrp="1"/>
          </p:cNvSpPr>
          <p:nvPr>
            <p:ph sz="quarter" idx="13"/>
          </p:nvPr>
        </p:nvSpPr>
        <p:spPr/>
        <p:txBody>
          <a:bodyPr>
            <a:normAutofit lnSpcReduction="10000"/>
          </a:bodyPr>
          <a:lstStyle/>
          <a:p>
            <a:r>
              <a:rPr lang="fr-FR" dirty="0"/>
              <a:t>La table des symboles est une structure de données constituée des champs suivants:</a:t>
            </a:r>
          </a:p>
          <a:p>
            <a:pPr lvl="1"/>
            <a:r>
              <a:rPr lang="fr-FR" dirty="0"/>
              <a:t>Un pointeur (</a:t>
            </a:r>
            <a:r>
              <a:rPr lang="fr-FR" dirty="0" err="1"/>
              <a:t>ptrlex</a:t>
            </a:r>
            <a:r>
              <a:rPr lang="fr-FR" dirty="0"/>
              <a:t>) pointant sur l'adresse du lexème figurant dans le tampon (</a:t>
            </a:r>
            <a:r>
              <a:rPr lang="fr-FR" dirty="0" err="1"/>
              <a:t>lexemes</a:t>
            </a:r>
            <a:r>
              <a:rPr lang="fr-FR" dirty="0"/>
              <a:t>);</a:t>
            </a:r>
          </a:p>
          <a:p>
            <a:pPr lvl="1"/>
            <a:r>
              <a:rPr lang="fr-FR" dirty="0"/>
              <a:t>Une chaîne de caractères (</a:t>
            </a:r>
            <a:r>
              <a:rPr lang="fr-FR" dirty="0" err="1"/>
              <a:t>unilex</a:t>
            </a:r>
            <a:r>
              <a:rPr lang="fr-FR" dirty="0"/>
              <a:t>) qui contient l'unité lexicale du lexème détecté; U</a:t>
            </a:r>
          </a:p>
          <a:p>
            <a:pPr lvl="1"/>
            <a:r>
              <a:rPr lang="fr-FR" dirty="0"/>
              <a:t>Un attribut qui est un indice de la position du lexème dans la table des symboles.</a:t>
            </a:r>
          </a:p>
          <a:p>
            <a:endParaRPr lang="fr-FR" dirty="0"/>
          </a:p>
        </p:txBody>
      </p:sp>
    </p:spTree>
    <p:extLst>
      <p:ext uri="{BB962C8B-B14F-4D97-AF65-F5344CB8AC3E}">
        <p14:creationId xmlns:p14="http://schemas.microsoft.com/office/powerpoint/2010/main" val="1397417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493DBC-C23D-4136-B336-3E0E325B99BA}"/>
              </a:ext>
            </a:extLst>
          </p:cNvPr>
          <p:cNvSpPr>
            <a:spLocks noGrp="1"/>
          </p:cNvSpPr>
          <p:nvPr>
            <p:ph type="title"/>
          </p:nvPr>
        </p:nvSpPr>
        <p:spPr/>
        <p:txBody>
          <a:bodyPr/>
          <a:lstStyle/>
          <a:p>
            <a:r>
              <a:rPr lang="fr-FR" dirty="0"/>
              <a:t>RAPPEL : LA TABLE DES SYMBOLES (2) </a:t>
            </a:r>
          </a:p>
        </p:txBody>
      </p:sp>
      <p:sp>
        <p:nvSpPr>
          <p:cNvPr id="3" name="Espace réservé du numéro de diapositive 2">
            <a:extLst>
              <a:ext uri="{FF2B5EF4-FFF2-40B4-BE49-F238E27FC236}">
                <a16:creationId xmlns:a16="http://schemas.microsoft.com/office/drawing/2014/main" id="{B06584DF-CC89-4F18-8EED-E5028039218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44</a:t>
            </a:fld>
            <a:endParaRPr lang="fr-FR"/>
          </a:p>
        </p:txBody>
      </p:sp>
      <p:sp>
        <p:nvSpPr>
          <p:cNvPr id="4" name="Espace réservé du contenu 3">
            <a:extLst>
              <a:ext uri="{FF2B5EF4-FFF2-40B4-BE49-F238E27FC236}">
                <a16:creationId xmlns:a16="http://schemas.microsoft.com/office/drawing/2014/main" id="{B9666589-E0B1-4D8F-B938-1E7F32053BC6}"/>
              </a:ext>
            </a:extLst>
          </p:cNvPr>
          <p:cNvSpPr>
            <a:spLocks noGrp="1"/>
          </p:cNvSpPr>
          <p:nvPr>
            <p:ph sz="quarter" idx="13"/>
          </p:nvPr>
        </p:nvSpPr>
        <p:spPr>
          <a:xfrm>
            <a:off x="244699" y="1803401"/>
            <a:ext cx="11831391" cy="471688"/>
          </a:xfrm>
        </p:spPr>
        <p:txBody>
          <a:bodyPr>
            <a:normAutofit fontScale="92500" lnSpcReduction="10000"/>
          </a:bodyPr>
          <a:lstStyle/>
          <a:p>
            <a:r>
              <a:rPr lang="fr-FR" sz="2800" dirty="0"/>
              <a:t>Exemple :</a:t>
            </a:r>
          </a:p>
        </p:txBody>
      </p:sp>
      <p:pic>
        <p:nvPicPr>
          <p:cNvPr id="6" name="Image 5" descr="Capture d’écran">
            <a:extLst>
              <a:ext uri="{FF2B5EF4-FFF2-40B4-BE49-F238E27FC236}">
                <a16:creationId xmlns:a16="http://schemas.microsoft.com/office/drawing/2014/main" id="{A2A30397-31B2-447E-B013-73610048E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821" y="2579889"/>
            <a:ext cx="5692463" cy="3569164"/>
          </a:xfrm>
          <a:prstGeom prst="rect">
            <a:avLst/>
          </a:prstGeom>
        </p:spPr>
      </p:pic>
      <p:sp>
        <p:nvSpPr>
          <p:cNvPr id="7" name="Rectangle 6">
            <a:extLst>
              <a:ext uri="{FF2B5EF4-FFF2-40B4-BE49-F238E27FC236}">
                <a16:creationId xmlns:a16="http://schemas.microsoft.com/office/drawing/2014/main" id="{28C8C8B8-01F8-492E-8B76-79C928A81071}"/>
              </a:ext>
            </a:extLst>
          </p:cNvPr>
          <p:cNvSpPr/>
          <p:nvPr/>
        </p:nvSpPr>
        <p:spPr>
          <a:xfrm>
            <a:off x="244699" y="2056685"/>
            <a:ext cx="12222050" cy="1046409"/>
          </a:xfrm>
          <a:prstGeom prst="rect">
            <a:avLst/>
          </a:prstGeom>
        </p:spPr>
        <p:txBody>
          <a:bodyPr vert="horz">
            <a:normAutofit/>
          </a:bodyPr>
          <a:lstStyle/>
          <a:p>
            <a:pPr marL="853419" lvl="1" indent="-365751">
              <a:lnSpc>
                <a:spcPct val="150000"/>
              </a:lnSpc>
              <a:spcBef>
                <a:spcPts val="733"/>
              </a:spcBef>
              <a:buClr>
                <a:schemeClr val="accent1"/>
              </a:buClr>
              <a:buSzPct val="70000"/>
              <a:buFont typeface="Wingdings 2"/>
              <a:buChar char=""/>
            </a:pPr>
            <a:r>
              <a:rPr lang="fr-FR" dirty="0">
                <a:effectLst>
                  <a:outerShdw blurRad="38100" dist="38100" dir="2700000" algn="tl">
                    <a:srgbClr val="000000">
                      <a:alpha val="43137"/>
                    </a:srgbClr>
                  </a:outerShdw>
                </a:effectLst>
              </a:rPr>
              <a:t>Supposons que le texte d'entrée est: "si gamma=10 alors aire &gt;= 78 sinon g&gt;1.3" </a:t>
            </a:r>
          </a:p>
          <a:p>
            <a:pPr marL="487668" lvl="1">
              <a:lnSpc>
                <a:spcPct val="150000"/>
              </a:lnSpc>
              <a:spcBef>
                <a:spcPts val="733"/>
              </a:spcBef>
              <a:buClr>
                <a:schemeClr val="accent1"/>
              </a:buClr>
              <a:buSzPct val="70000"/>
            </a:pPr>
            <a:r>
              <a:rPr lang="fr-FR" dirty="0">
                <a:effectLst>
                  <a:outerShdw blurRad="38100" dist="38100" dir="2700000" algn="tl">
                    <a:srgbClr val="000000">
                      <a:alpha val="43137"/>
                    </a:srgbClr>
                  </a:outerShdw>
                </a:effectLst>
              </a:rPr>
              <a:t>La table des symboles aura la forme suivante: </a:t>
            </a:r>
          </a:p>
        </p:txBody>
      </p:sp>
    </p:spTree>
    <p:extLst>
      <p:ext uri="{BB962C8B-B14F-4D97-AF65-F5344CB8AC3E}">
        <p14:creationId xmlns:p14="http://schemas.microsoft.com/office/powerpoint/2010/main" val="2762886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IMPLANTATION D’UN ANALYSEUR LEXICAL EN LANGAGE FLEX</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800" b="1" dirty="0"/>
              <a:t>6 - ESSAYE DE RÉSOLUTION DU TP 4</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pic>
        <p:nvPicPr>
          <p:cNvPr id="10" name="Image 9">
            <a:extLst>
              <a:ext uri="{FF2B5EF4-FFF2-40B4-BE49-F238E27FC236}">
                <a16:creationId xmlns:a16="http://schemas.microsoft.com/office/drawing/2014/main" id="{2D8D6E9E-FDDC-4857-B0BD-C62C1BC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103" y="1524000"/>
            <a:ext cx="3857625" cy="1609725"/>
          </a:xfrm>
          <a:prstGeom prst="rect">
            <a:avLst/>
          </a:prstGeom>
        </p:spPr>
      </p:pic>
      <p:sp>
        <p:nvSpPr>
          <p:cNvPr id="6" name="Titre 1">
            <a:extLst>
              <a:ext uri="{FF2B5EF4-FFF2-40B4-BE49-F238E27FC236}">
                <a16:creationId xmlns:a16="http://schemas.microsoft.com/office/drawing/2014/main" id="{EE350C75-2278-46DF-891D-28E42FF34A0C}"/>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568398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TP4 - EXERCICE 3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46</a:t>
            </a:fld>
            <a:endParaRPr lang="fr-FR"/>
          </a:p>
        </p:txBody>
      </p:sp>
      <p:sp>
        <p:nvSpPr>
          <p:cNvPr id="4" name="Espace réservé du contenu 3">
            <a:extLst>
              <a:ext uri="{FF2B5EF4-FFF2-40B4-BE49-F238E27FC236}">
                <a16:creationId xmlns:a16="http://schemas.microsoft.com/office/drawing/2014/main" id="{0144F0E7-03F6-43A9-A923-4F2B5A2CE321}"/>
              </a:ext>
            </a:extLst>
          </p:cNvPr>
          <p:cNvSpPr>
            <a:spLocks noGrp="1"/>
          </p:cNvSpPr>
          <p:nvPr>
            <p:ph sz="quarter" idx="13"/>
          </p:nvPr>
        </p:nvSpPr>
        <p:spPr/>
        <p:txBody>
          <a:bodyPr>
            <a:normAutofit/>
          </a:bodyPr>
          <a:lstStyle/>
          <a:p>
            <a:pPr marL="742950" indent="-742950">
              <a:buFont typeface="+mj-lt"/>
              <a:buAutoNum type="arabicPeriod"/>
            </a:pPr>
            <a:r>
              <a:rPr lang="fr-FR" dirty="0"/>
              <a:t>Ecrire un programme en langage FLEX qui compte le nombre de mots d'un texte saisi au clavier. </a:t>
            </a:r>
          </a:p>
          <a:p>
            <a:pPr marL="742950" indent="-742950">
              <a:buFont typeface="+mj-lt"/>
              <a:buAutoNum type="arabicPeriod"/>
            </a:pPr>
            <a:r>
              <a:rPr lang="fr-FR" dirty="0"/>
              <a:t>Ecrire un programme en langage FLEX qui compte le nombre de mots d'un fichier texte. </a:t>
            </a:r>
          </a:p>
        </p:txBody>
      </p:sp>
    </p:spTree>
    <p:extLst>
      <p:ext uri="{BB962C8B-B14F-4D97-AF65-F5344CB8AC3E}">
        <p14:creationId xmlns:p14="http://schemas.microsoft.com/office/powerpoint/2010/main" val="2527214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RÉSOLUTION DE L’EXERCICE 3 (1)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47</a:t>
            </a:fld>
            <a:endParaRPr lang="fr-FR"/>
          </a:p>
        </p:txBody>
      </p:sp>
      <p:sp>
        <p:nvSpPr>
          <p:cNvPr id="7" name="Rectangle 6">
            <a:extLst>
              <a:ext uri="{FF2B5EF4-FFF2-40B4-BE49-F238E27FC236}">
                <a16:creationId xmlns:a16="http://schemas.microsoft.com/office/drawing/2014/main" id="{18A6DDA8-ABB6-421D-A626-1B0BE9E59B05}"/>
              </a:ext>
            </a:extLst>
          </p:cNvPr>
          <p:cNvSpPr/>
          <p:nvPr/>
        </p:nvSpPr>
        <p:spPr>
          <a:xfrm>
            <a:off x="5276045" y="1942537"/>
            <a:ext cx="6096000" cy="4401205"/>
          </a:xfrm>
          <a:prstGeom prst="rect">
            <a:avLst/>
          </a:prstGeom>
          <a:ln>
            <a:solidFill>
              <a:schemeClr val="accent2"/>
            </a:solidFill>
          </a:ln>
        </p:spPr>
        <p:txBody>
          <a:bodyPr>
            <a:spAutoFit/>
          </a:bodyPr>
          <a:lstStyle/>
          <a:p>
            <a:r>
              <a:rPr lang="fr-FR" sz="1400" dirty="0">
                <a:solidFill>
                  <a:srgbClr val="000000"/>
                </a:solidFill>
                <a:latin typeface="Consolas" panose="020B0609020204030204" pitchFamily="49" charset="0"/>
              </a:rPr>
              <a:t>%{</a:t>
            </a: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stdio.h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stdlib.h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cpt;</a:t>
            </a: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a:t>
            </a:r>
          </a:p>
          <a:p>
            <a:r>
              <a:rPr lang="fr-FR" sz="1400" dirty="0">
                <a:solidFill>
                  <a:srgbClr val="811F3F"/>
                </a:solidFill>
                <a:latin typeface="Consolas" panose="020B0609020204030204" pitchFamily="49" charset="0"/>
              </a:rPr>
              <a:t>[</a:t>
            </a:r>
            <a:r>
              <a:rPr lang="fr-FR" sz="1400" dirty="0">
                <a:solidFill>
                  <a:srgbClr val="D16969"/>
                </a:solidFill>
                <a:latin typeface="Consolas" panose="020B0609020204030204" pitchFamily="49" charset="0"/>
              </a:rPr>
              <a:t>^</a:t>
            </a:r>
            <a:r>
              <a:rPr lang="fr-FR" sz="1400" dirty="0">
                <a:solidFill>
                  <a:srgbClr val="A31515"/>
                </a:solidFill>
                <a:latin typeface="Consolas" panose="020B0609020204030204" pitchFamily="49" charset="0"/>
              </a:rPr>
              <a:t>\t</a:t>
            </a:r>
            <a:r>
              <a:rPr lang="fr-FR" sz="1400" dirty="0">
                <a:solidFill>
                  <a:srgbClr val="811F3F"/>
                </a:solidFill>
                <a:latin typeface="Consolas" panose="020B0609020204030204" pitchFamily="49" charset="0"/>
              </a:rPr>
              <a:t> </a:t>
            </a:r>
            <a:r>
              <a:rPr lang="fr-FR" sz="1400" dirty="0">
                <a:solidFill>
                  <a:srgbClr val="A31515"/>
                </a:solidFill>
                <a:latin typeface="Consolas" panose="020B0609020204030204" pitchFamily="49" charset="0"/>
              </a:rPr>
              <a:t>\n</a:t>
            </a:r>
            <a:r>
              <a:rPr lang="fr-FR" sz="1400" dirty="0">
                <a:solidFill>
                  <a:srgbClr val="811F3F"/>
                </a:solidFill>
                <a:latin typeface="Consolas" panose="020B0609020204030204" pitchFamily="49" charset="0"/>
              </a:rPr>
              <a:t>]</a:t>
            </a:r>
            <a:r>
              <a:rPr lang="fr-FR" sz="1400" dirty="0">
                <a:solidFill>
                  <a:srgbClr val="000000"/>
                </a:solidFill>
                <a:latin typeface="Consolas" panose="020B0609020204030204" pitchFamily="49" charset="0"/>
              </a:rPr>
              <a:t>+ {cpt++;}</a:t>
            </a:r>
          </a:p>
          <a:p>
            <a:r>
              <a:rPr lang="fr-FR" sz="1400" dirty="0">
                <a:solidFill>
                  <a:srgbClr val="A31515"/>
                </a:solidFill>
                <a:latin typeface="Consolas" panose="020B0609020204030204" pitchFamily="49" charset="0"/>
              </a:rPr>
              <a:t>\n</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nNombre</a:t>
            </a:r>
            <a:r>
              <a:rPr lang="fr-FR" sz="1400" dirty="0">
                <a:solidFill>
                  <a:srgbClr val="000000"/>
                </a:solidFill>
                <a:latin typeface="Consolas" panose="020B0609020204030204" pitchFamily="49" charset="0"/>
              </a:rPr>
              <a:t> de Mots : %d\</a:t>
            </a:r>
            <a:r>
              <a:rPr lang="fr-FR" sz="1400" dirty="0" err="1">
                <a:solidFill>
                  <a:srgbClr val="000000"/>
                </a:solidFill>
                <a:latin typeface="Consolas" panose="020B0609020204030204" pitchFamily="49" charset="0"/>
              </a:rPr>
              <a:t>n",cpt</a:t>
            </a:r>
            <a:r>
              <a:rPr lang="fr-FR" sz="1400" dirty="0">
                <a:solidFill>
                  <a:srgbClr val="000000"/>
                </a:solidFill>
                <a:latin typeface="Consolas" panose="020B0609020204030204" pitchFamily="49" charset="0"/>
              </a:rPr>
              <a:t>);</a:t>
            </a:r>
            <a:r>
              <a:rPr lang="fr-FR" sz="1400" dirty="0">
                <a:solidFill>
                  <a:srgbClr val="795E26"/>
                </a:solidFill>
                <a:latin typeface="Consolas" panose="020B0609020204030204" pitchFamily="49" charset="0"/>
              </a:rPr>
              <a:t>exit</a:t>
            </a:r>
            <a:r>
              <a:rPr lang="fr-FR" sz="1400" dirty="0">
                <a:solidFill>
                  <a:srgbClr val="000000"/>
                </a:solidFill>
                <a:latin typeface="Consolas" panose="020B0609020204030204" pitchFamily="49" charset="0"/>
              </a:rPr>
              <a:t>(0);}</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main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cpt = 0;</a:t>
            </a:r>
          </a:p>
          <a:p>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("donner votre chaine :\n");</a:t>
            </a:r>
          </a:p>
          <a:p>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yylex</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return 0;</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yywrap</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 le </a:t>
            </a:r>
            <a:r>
              <a:rPr lang="fr-FR" sz="1400" dirty="0" err="1">
                <a:solidFill>
                  <a:srgbClr val="000000"/>
                </a:solidFill>
                <a:latin typeface="Consolas" panose="020B0609020204030204" pitchFamily="49" charset="0"/>
              </a:rPr>
              <a:t>delimiteur</a:t>
            </a:r>
            <a:r>
              <a:rPr lang="fr-FR" sz="1400" dirty="0">
                <a:solidFill>
                  <a:srgbClr val="000000"/>
                </a:solidFill>
                <a:latin typeface="Consolas" panose="020B0609020204030204" pitchFamily="49" charset="0"/>
              </a:rPr>
              <a:t> de la lecture</a:t>
            </a:r>
          </a:p>
          <a:p>
            <a:r>
              <a:rPr lang="fr-FR" sz="1400" dirty="0">
                <a:solidFill>
                  <a:srgbClr val="000000"/>
                </a:solidFill>
                <a:latin typeface="Consolas" panose="020B0609020204030204" pitchFamily="49" charset="0"/>
              </a:rPr>
              <a:t>    return 1;</a:t>
            </a:r>
          </a:p>
          <a:p>
            <a:r>
              <a:rPr lang="fr-FR" sz="1400" dirty="0">
                <a:solidFill>
                  <a:srgbClr val="000000"/>
                </a:solidFill>
                <a:latin typeface="Consolas" panose="020B0609020204030204" pitchFamily="49" charset="0"/>
              </a:rPr>
              <a:t>}</a:t>
            </a:r>
            <a:endParaRPr lang="fr-FR" sz="1400" b="0" dirty="0">
              <a:solidFill>
                <a:srgbClr val="000000"/>
              </a:solidFill>
              <a:effectLst/>
              <a:latin typeface="Consolas" panose="020B0609020204030204" pitchFamily="49" charset="0"/>
            </a:endParaRPr>
          </a:p>
        </p:txBody>
      </p:sp>
      <p:sp>
        <p:nvSpPr>
          <p:cNvPr id="12" name="ZoneTexte 11">
            <a:extLst>
              <a:ext uri="{FF2B5EF4-FFF2-40B4-BE49-F238E27FC236}">
                <a16:creationId xmlns:a16="http://schemas.microsoft.com/office/drawing/2014/main" id="{C1F2A013-0037-400A-9C6A-2C4C90D742E3}"/>
              </a:ext>
            </a:extLst>
          </p:cNvPr>
          <p:cNvSpPr txBox="1"/>
          <p:nvPr/>
        </p:nvSpPr>
        <p:spPr>
          <a:xfrm>
            <a:off x="2180803" y="4265481"/>
            <a:ext cx="694421" cy="461665"/>
          </a:xfrm>
          <a:prstGeom prst="rect">
            <a:avLst/>
          </a:prstGeom>
          <a:noFill/>
        </p:spPr>
        <p:txBody>
          <a:bodyPr wrap="none" rtlCol="0">
            <a:spAutoFit/>
          </a:bodyPr>
          <a:lstStyle/>
          <a:p>
            <a:r>
              <a:rPr lang="fr-FR" dirty="0"/>
              <a:t>EX3.</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14" name="Connecteur droit avec flèche 13">
            <a:extLst>
              <a:ext uri="{FF2B5EF4-FFF2-40B4-BE49-F238E27FC236}">
                <a16:creationId xmlns:a16="http://schemas.microsoft.com/office/drawing/2014/main" id="{21F8C234-1433-4F26-A112-BFBA9DB2E5E3}"/>
              </a:ext>
            </a:extLst>
          </p:cNvPr>
          <p:cNvCxnSpPr>
            <a:cxnSpLocks/>
            <a:endCxn id="7" idx="1"/>
          </p:cNvCxnSpPr>
          <p:nvPr/>
        </p:nvCxnSpPr>
        <p:spPr>
          <a:xfrm>
            <a:off x="2875224" y="3663930"/>
            <a:ext cx="2400821" cy="4792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Image 8">
            <a:extLst>
              <a:ext uri="{FF2B5EF4-FFF2-40B4-BE49-F238E27FC236}">
                <a16:creationId xmlns:a16="http://schemas.microsoft.com/office/drawing/2014/main" id="{B09778EF-79E1-4AA7-AAEB-17B4867874D1}"/>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
        <p:nvSpPr>
          <p:cNvPr id="16" name="ZoneTexte 15">
            <a:extLst>
              <a:ext uri="{FF2B5EF4-FFF2-40B4-BE49-F238E27FC236}">
                <a16:creationId xmlns:a16="http://schemas.microsoft.com/office/drawing/2014/main" id="{5B1F1919-2F9E-4E69-BF99-9821DC2499F0}"/>
              </a:ext>
            </a:extLst>
          </p:cNvPr>
          <p:cNvSpPr txBox="1"/>
          <p:nvPr/>
        </p:nvSpPr>
        <p:spPr>
          <a:xfrm>
            <a:off x="1032480" y="4891933"/>
            <a:ext cx="2337499" cy="646331"/>
          </a:xfrm>
          <a:prstGeom prst="rect">
            <a:avLst/>
          </a:prstGeom>
          <a:noFill/>
        </p:spPr>
        <p:txBody>
          <a:bodyPr wrap="none" rtlCol="0">
            <a:spAutoFit/>
          </a:bodyPr>
          <a:lstStyle/>
          <a:p>
            <a:r>
              <a:rPr lang="fr-FR" dirty="0">
                <a:latin typeface="Consolas" panose="020B0609020204030204" pitchFamily="49" charset="0"/>
              </a:rPr>
              <a:t>cmd&gt; </a:t>
            </a:r>
            <a:r>
              <a:rPr lang="fr-FR" dirty="0" err="1">
                <a:latin typeface="Consolas" panose="020B0609020204030204" pitchFamily="49" charset="0"/>
              </a:rPr>
              <a:t>flex</a:t>
            </a:r>
            <a:r>
              <a:rPr lang="fr-FR" dirty="0">
                <a:latin typeface="Consolas" panose="020B0609020204030204" pitchFamily="49" charset="0"/>
              </a:rPr>
              <a:t> EX3.l</a:t>
            </a:r>
          </a:p>
          <a:p>
            <a:r>
              <a:rPr lang="fr-FR" dirty="0">
                <a:latin typeface="Consolas" panose="020B0609020204030204" pitchFamily="49" charset="0"/>
              </a:rPr>
              <a:t>cmd&gt; </a:t>
            </a:r>
            <a:r>
              <a:rPr lang="fr-FR" dirty="0" err="1">
                <a:latin typeface="Consolas" panose="020B0609020204030204" pitchFamily="49" charset="0"/>
              </a:rPr>
              <a:t>gcc</a:t>
            </a:r>
            <a:r>
              <a:rPr lang="fr-FR" dirty="0">
                <a:latin typeface="Consolas" panose="020B0609020204030204" pitchFamily="49" charset="0"/>
              </a:rPr>
              <a:t> </a:t>
            </a:r>
            <a:r>
              <a:rPr lang="fr-FR" dirty="0" err="1">
                <a:latin typeface="Consolas" panose="020B0609020204030204" pitchFamily="49" charset="0"/>
              </a:rPr>
              <a:t>lex.yy.c</a:t>
            </a:r>
            <a:endParaRPr lang="fr-FR" dirty="0">
              <a:latin typeface="Consolas" panose="020B0609020204030204" pitchFamily="49" charset="0"/>
            </a:endParaRPr>
          </a:p>
        </p:txBody>
      </p:sp>
      <p:cxnSp>
        <p:nvCxnSpPr>
          <p:cNvPr id="18" name="Connecteur droit avec flèche 17">
            <a:extLst>
              <a:ext uri="{FF2B5EF4-FFF2-40B4-BE49-F238E27FC236}">
                <a16:creationId xmlns:a16="http://schemas.microsoft.com/office/drawing/2014/main" id="{42BFB47D-05C6-4BB7-8AC5-DF163751953C}"/>
              </a:ext>
            </a:extLst>
          </p:cNvPr>
          <p:cNvCxnSpPr/>
          <p:nvPr/>
        </p:nvCxnSpPr>
        <p:spPr>
          <a:xfrm>
            <a:off x="3387145" y="5076599"/>
            <a:ext cx="579550"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7B68246-1781-45D4-A25F-9342286CF3E5}"/>
              </a:ext>
            </a:extLst>
          </p:cNvPr>
          <p:cNvSpPr txBox="1"/>
          <p:nvPr/>
        </p:nvSpPr>
        <p:spPr>
          <a:xfrm>
            <a:off x="3966695" y="4891933"/>
            <a:ext cx="867673" cy="369332"/>
          </a:xfrm>
          <a:prstGeom prst="rect">
            <a:avLst/>
          </a:prstGeom>
          <a:noFill/>
        </p:spPr>
        <p:txBody>
          <a:bodyPr wrap="none" rtlCol="0">
            <a:spAutoFit/>
          </a:bodyPr>
          <a:lstStyle/>
          <a:p>
            <a:r>
              <a:rPr lang="fr-FR" dirty="0" err="1">
                <a:solidFill>
                  <a:schemeClr val="accent2">
                    <a:lumMod val="60000"/>
                    <a:lumOff val="40000"/>
                  </a:schemeClr>
                </a:solidFill>
              </a:rPr>
              <a:t>lex.yy.c</a:t>
            </a:r>
            <a:endParaRPr lang="fr-FR" dirty="0">
              <a:solidFill>
                <a:schemeClr val="accent2">
                  <a:lumMod val="60000"/>
                  <a:lumOff val="40000"/>
                </a:schemeClr>
              </a:solidFill>
            </a:endParaRPr>
          </a:p>
        </p:txBody>
      </p:sp>
      <p:cxnSp>
        <p:nvCxnSpPr>
          <p:cNvPr id="20" name="Connecteur droit avec flèche 19">
            <a:extLst>
              <a:ext uri="{FF2B5EF4-FFF2-40B4-BE49-F238E27FC236}">
                <a16:creationId xmlns:a16="http://schemas.microsoft.com/office/drawing/2014/main" id="{0BDE2394-6071-44A7-8612-BBEDC520D00E}"/>
              </a:ext>
            </a:extLst>
          </p:cNvPr>
          <p:cNvCxnSpPr/>
          <p:nvPr/>
        </p:nvCxnSpPr>
        <p:spPr>
          <a:xfrm>
            <a:off x="3387145" y="5445931"/>
            <a:ext cx="579550"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C806790E-A7FC-4262-9435-0D4DB3A3B1B0}"/>
              </a:ext>
            </a:extLst>
          </p:cNvPr>
          <p:cNvSpPr txBox="1"/>
          <p:nvPr/>
        </p:nvSpPr>
        <p:spPr>
          <a:xfrm>
            <a:off x="3966695" y="5261265"/>
            <a:ext cx="697370" cy="369332"/>
          </a:xfrm>
          <a:prstGeom prst="rect">
            <a:avLst/>
          </a:prstGeom>
          <a:noFill/>
        </p:spPr>
        <p:txBody>
          <a:bodyPr wrap="none" rtlCol="0">
            <a:spAutoFit/>
          </a:bodyPr>
          <a:lstStyle/>
          <a:p>
            <a:r>
              <a:rPr lang="fr-FR" dirty="0">
                <a:solidFill>
                  <a:schemeClr val="accent2">
                    <a:lumMod val="60000"/>
                    <a:lumOff val="40000"/>
                  </a:schemeClr>
                </a:solidFill>
              </a:rPr>
              <a:t>a.exe</a:t>
            </a:r>
          </a:p>
        </p:txBody>
      </p:sp>
      <p:sp>
        <p:nvSpPr>
          <p:cNvPr id="22" name="ZoneTexte 21">
            <a:extLst>
              <a:ext uri="{FF2B5EF4-FFF2-40B4-BE49-F238E27FC236}">
                <a16:creationId xmlns:a16="http://schemas.microsoft.com/office/drawing/2014/main" id="{C6051AEA-5343-4E23-B150-8C619EC0A9B0}"/>
              </a:ext>
            </a:extLst>
          </p:cNvPr>
          <p:cNvSpPr txBox="1"/>
          <p:nvPr/>
        </p:nvSpPr>
        <p:spPr>
          <a:xfrm>
            <a:off x="885282" y="6046422"/>
            <a:ext cx="4084773" cy="369332"/>
          </a:xfrm>
          <a:prstGeom prst="rect">
            <a:avLst/>
          </a:prstGeom>
          <a:noFill/>
        </p:spPr>
        <p:txBody>
          <a:bodyPr wrap="none" rtlCol="0">
            <a:spAutoFit/>
          </a:bodyPr>
          <a:lstStyle/>
          <a:p>
            <a:r>
              <a:rPr lang="fr-FR" dirty="0">
                <a:solidFill>
                  <a:schemeClr val="accent2">
                    <a:lumMod val="60000"/>
                    <a:lumOff val="40000"/>
                  </a:schemeClr>
                </a:solidFill>
              </a:rPr>
              <a:t>a.exe est l’ANALYSEUR LEXICAL de l’EXO3</a:t>
            </a:r>
          </a:p>
        </p:txBody>
      </p:sp>
    </p:spTree>
    <p:extLst>
      <p:ext uri="{BB962C8B-B14F-4D97-AF65-F5344CB8AC3E}">
        <p14:creationId xmlns:p14="http://schemas.microsoft.com/office/powerpoint/2010/main" val="2501947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RÉSOLUTION DE L’EXERCICE 3 (2)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48</a:t>
            </a:fld>
            <a:endParaRPr lang="fr-FR"/>
          </a:p>
        </p:txBody>
      </p:sp>
      <p:sp>
        <p:nvSpPr>
          <p:cNvPr id="7" name="Rectangle 6">
            <a:extLst>
              <a:ext uri="{FF2B5EF4-FFF2-40B4-BE49-F238E27FC236}">
                <a16:creationId xmlns:a16="http://schemas.microsoft.com/office/drawing/2014/main" id="{18A6DDA8-ABB6-421D-A626-1B0BE9E59B05}"/>
              </a:ext>
            </a:extLst>
          </p:cNvPr>
          <p:cNvSpPr/>
          <p:nvPr/>
        </p:nvSpPr>
        <p:spPr>
          <a:xfrm>
            <a:off x="5263166" y="1771750"/>
            <a:ext cx="6096000" cy="4708981"/>
          </a:xfrm>
          <a:prstGeom prst="rect">
            <a:avLst/>
          </a:prstGeom>
          <a:ln>
            <a:solidFill>
              <a:schemeClr val="accent2"/>
            </a:solidFill>
          </a:ln>
        </p:spPr>
        <p:txBody>
          <a:bodyPr>
            <a:spAutoFit/>
          </a:bodyPr>
          <a:lstStyle/>
          <a:p>
            <a:r>
              <a:rPr lang="fr-FR" sz="1200" dirty="0">
                <a:solidFill>
                  <a:srgbClr val="000000"/>
                </a:solidFill>
                <a:latin typeface="Consolas" panose="020B0609020204030204" pitchFamily="49" charset="0"/>
              </a:rPr>
              <a:t>%{</a:t>
            </a: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stdio.h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stdlib.h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cpt;</a:t>
            </a: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200" dirty="0">
                <a:solidFill>
                  <a:srgbClr val="811F3F"/>
                </a:solidFill>
                <a:latin typeface="Consolas" panose="020B0609020204030204" pitchFamily="49" charset="0"/>
              </a:rPr>
              <a:t>[</a:t>
            </a:r>
            <a:r>
              <a:rPr lang="fr-FR" sz="1200" dirty="0">
                <a:solidFill>
                  <a:srgbClr val="D16969"/>
                </a:solidFill>
                <a:latin typeface="Consolas" panose="020B0609020204030204" pitchFamily="49" charset="0"/>
              </a:rPr>
              <a:t>^</a:t>
            </a:r>
            <a:r>
              <a:rPr lang="fr-FR" sz="1200" dirty="0">
                <a:solidFill>
                  <a:srgbClr val="A31515"/>
                </a:solidFill>
                <a:latin typeface="Consolas" panose="020B0609020204030204" pitchFamily="49" charset="0"/>
              </a:rPr>
              <a:t>\t\n</a:t>
            </a:r>
            <a:r>
              <a:rPr lang="fr-FR" sz="1200" dirty="0">
                <a:solidFill>
                  <a:srgbClr val="811F3F"/>
                </a:solidFill>
                <a:latin typeface="Consolas" panose="020B0609020204030204" pitchFamily="49" charset="0"/>
              </a:rPr>
              <a:t> ]</a:t>
            </a:r>
            <a:r>
              <a:rPr lang="fr-FR" sz="1200" dirty="0">
                <a:solidFill>
                  <a:srgbClr val="000000"/>
                </a:solidFill>
                <a:latin typeface="Consolas" panose="020B0609020204030204" pitchFamily="49" charset="0"/>
              </a:rPr>
              <a:t>+ {cpt++;}</a:t>
            </a:r>
          </a:p>
          <a:p>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FILE *fichier;</a:t>
            </a:r>
          </a:p>
          <a:p>
            <a:r>
              <a:rPr lang="fr-FR" sz="1200" dirty="0">
                <a:solidFill>
                  <a:srgbClr val="000000"/>
                </a:solidFill>
                <a:latin typeface="Consolas" panose="020B0609020204030204" pitchFamily="49" charset="0"/>
              </a:rPr>
              <a:t>    char </a:t>
            </a:r>
            <a:r>
              <a:rPr lang="fr-FR" sz="1200" dirty="0" err="1">
                <a:solidFill>
                  <a:srgbClr val="000000"/>
                </a:solidFill>
                <a:latin typeface="Consolas" panose="020B0609020204030204" pitchFamily="49" charset="0"/>
              </a:rPr>
              <a:t>nomfichier</a:t>
            </a:r>
            <a:r>
              <a:rPr lang="fr-FR" sz="1200" dirty="0">
                <a:solidFill>
                  <a:srgbClr val="000000"/>
                </a:solidFill>
                <a:latin typeface="Consolas" panose="020B0609020204030204" pitchFamily="49" charset="0"/>
              </a:rPr>
              <a:t>[100];</a:t>
            </a:r>
          </a:p>
          <a:p>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("Nom du fichier a analyser : ");</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gets</a:t>
            </a:r>
            <a:r>
              <a:rPr lang="fr-FR" sz="1200" dirty="0">
                <a:solidFill>
                  <a:srgbClr val="000000"/>
                </a:solidFill>
                <a:latin typeface="Consolas" panose="020B0609020204030204" pitchFamily="49" charset="0"/>
              </a:rPr>
              <a:t>(</a:t>
            </a:r>
            <a:r>
              <a:rPr lang="fr-FR" sz="1200" dirty="0" err="1">
                <a:solidFill>
                  <a:srgbClr val="000000"/>
                </a:solidFill>
                <a:latin typeface="Consolas" panose="020B0609020204030204" pitchFamily="49" charset="0"/>
              </a:rPr>
              <a:t>nomfichier</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fichier = </a:t>
            </a:r>
            <a:r>
              <a:rPr lang="fr-FR" sz="1200" dirty="0" err="1">
                <a:solidFill>
                  <a:srgbClr val="795E26"/>
                </a:solidFill>
                <a:latin typeface="Consolas" panose="020B0609020204030204" pitchFamily="49" charset="0"/>
              </a:rPr>
              <a:t>fopen</a:t>
            </a:r>
            <a:r>
              <a:rPr lang="fr-FR" sz="1200" dirty="0">
                <a:solidFill>
                  <a:srgbClr val="000000"/>
                </a:solidFill>
                <a:latin typeface="Consolas" panose="020B0609020204030204" pitchFamily="49" charset="0"/>
              </a:rPr>
              <a:t>(</a:t>
            </a:r>
            <a:r>
              <a:rPr lang="fr-FR" sz="1200" dirty="0" err="1">
                <a:solidFill>
                  <a:srgbClr val="000000"/>
                </a:solidFill>
                <a:latin typeface="Consolas" panose="020B0609020204030204" pitchFamily="49" charset="0"/>
              </a:rPr>
              <a:t>nomfichier</a:t>
            </a:r>
            <a:r>
              <a:rPr lang="fr-FR" sz="1200" dirty="0">
                <a:solidFill>
                  <a:srgbClr val="000000"/>
                </a:solidFill>
                <a:latin typeface="Consolas" panose="020B0609020204030204" pitchFamily="49" charset="0"/>
              </a:rPr>
              <a:t>,"r+");</a:t>
            </a:r>
          </a:p>
          <a:p>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yyin</a:t>
            </a:r>
            <a:r>
              <a:rPr lang="fr-FR" sz="1200" dirty="0">
                <a:solidFill>
                  <a:srgbClr val="000000"/>
                </a:solidFill>
                <a:latin typeface="Consolas" panose="020B0609020204030204" pitchFamily="49" charset="0"/>
              </a:rPr>
              <a:t>=fichier;</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yylex</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fclose</a:t>
            </a:r>
            <a:r>
              <a:rPr lang="fr-FR" sz="1200" dirty="0">
                <a:solidFill>
                  <a:srgbClr val="000000"/>
                </a:solidFill>
                <a:latin typeface="Consolas" panose="020B0609020204030204" pitchFamily="49" charset="0"/>
              </a:rPr>
              <a:t>(fichier);</a:t>
            </a:r>
          </a:p>
          <a:p>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a:t>
            </a:r>
            <a:r>
              <a:rPr lang="fr-FR" sz="1200" dirty="0" err="1">
                <a:solidFill>
                  <a:srgbClr val="000000"/>
                </a:solidFill>
                <a:latin typeface="Consolas" panose="020B0609020204030204" pitchFamily="49" charset="0"/>
              </a:rPr>
              <a:t>nNombre</a:t>
            </a:r>
            <a:r>
              <a:rPr lang="fr-FR" sz="1200" dirty="0">
                <a:solidFill>
                  <a:srgbClr val="000000"/>
                </a:solidFill>
                <a:latin typeface="Consolas" panose="020B0609020204030204" pitchFamily="49" charset="0"/>
              </a:rPr>
              <a:t> de Mots : %d\</a:t>
            </a:r>
            <a:r>
              <a:rPr lang="fr-FR" sz="1200" dirty="0" err="1">
                <a:solidFill>
                  <a:srgbClr val="000000"/>
                </a:solidFill>
                <a:latin typeface="Consolas" panose="020B0609020204030204" pitchFamily="49" charset="0"/>
              </a:rPr>
              <a:t>n",cpt</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yywrap</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 // le </a:t>
            </a:r>
            <a:r>
              <a:rPr lang="fr-FR" sz="1200" dirty="0" err="1">
                <a:solidFill>
                  <a:srgbClr val="000000"/>
                </a:solidFill>
                <a:latin typeface="Consolas" panose="020B0609020204030204" pitchFamily="49" charset="0"/>
              </a:rPr>
              <a:t>delimiteur</a:t>
            </a:r>
            <a:r>
              <a:rPr lang="fr-FR" sz="1200" dirty="0">
                <a:solidFill>
                  <a:srgbClr val="000000"/>
                </a:solidFill>
                <a:latin typeface="Consolas" panose="020B0609020204030204" pitchFamily="49" charset="0"/>
              </a:rPr>
              <a:t> de la lecture</a:t>
            </a:r>
          </a:p>
          <a:p>
            <a:r>
              <a:rPr lang="fr-FR" sz="1200" dirty="0">
                <a:solidFill>
                  <a:srgbClr val="000000"/>
                </a:solidFill>
                <a:latin typeface="Consolas" panose="020B0609020204030204" pitchFamily="49" charset="0"/>
              </a:rPr>
              <a:t>    return 1;</a:t>
            </a:r>
          </a:p>
          <a:p>
            <a:r>
              <a:rPr lang="fr-FR" sz="1200" dirty="0">
                <a:solidFill>
                  <a:srgbClr val="000000"/>
                </a:solidFill>
                <a:latin typeface="Consolas" panose="020B0609020204030204" pitchFamily="49" charset="0"/>
              </a:rPr>
              <a:t>}</a:t>
            </a:r>
            <a:endParaRPr lang="fr-FR" sz="1200" b="0" dirty="0">
              <a:solidFill>
                <a:srgbClr val="000000"/>
              </a:solidFill>
              <a:effectLst/>
              <a:latin typeface="Consolas" panose="020B0609020204030204" pitchFamily="49" charset="0"/>
            </a:endParaRPr>
          </a:p>
        </p:txBody>
      </p:sp>
      <p:sp>
        <p:nvSpPr>
          <p:cNvPr id="12" name="ZoneTexte 11">
            <a:extLst>
              <a:ext uri="{FF2B5EF4-FFF2-40B4-BE49-F238E27FC236}">
                <a16:creationId xmlns:a16="http://schemas.microsoft.com/office/drawing/2014/main" id="{C1F2A013-0037-400A-9C6A-2C4C90D742E3}"/>
              </a:ext>
            </a:extLst>
          </p:cNvPr>
          <p:cNvSpPr txBox="1"/>
          <p:nvPr/>
        </p:nvSpPr>
        <p:spPr>
          <a:xfrm>
            <a:off x="2180803" y="4265481"/>
            <a:ext cx="1062470" cy="461665"/>
          </a:xfrm>
          <a:prstGeom prst="rect">
            <a:avLst/>
          </a:prstGeom>
          <a:noFill/>
        </p:spPr>
        <p:txBody>
          <a:bodyPr wrap="none" rtlCol="0">
            <a:spAutoFit/>
          </a:bodyPr>
          <a:lstStyle/>
          <a:p>
            <a:r>
              <a:rPr lang="fr-FR" dirty="0"/>
              <a:t>EX3_bis.</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14" name="Connecteur droit avec flèche 13">
            <a:extLst>
              <a:ext uri="{FF2B5EF4-FFF2-40B4-BE49-F238E27FC236}">
                <a16:creationId xmlns:a16="http://schemas.microsoft.com/office/drawing/2014/main" id="{21F8C234-1433-4F26-A112-BFBA9DB2E5E3}"/>
              </a:ext>
            </a:extLst>
          </p:cNvPr>
          <p:cNvCxnSpPr>
            <a:cxnSpLocks/>
            <a:endCxn id="7" idx="1"/>
          </p:cNvCxnSpPr>
          <p:nvPr/>
        </p:nvCxnSpPr>
        <p:spPr>
          <a:xfrm>
            <a:off x="2862345" y="3493143"/>
            <a:ext cx="2400821" cy="6330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Image 8">
            <a:extLst>
              <a:ext uri="{FF2B5EF4-FFF2-40B4-BE49-F238E27FC236}">
                <a16:creationId xmlns:a16="http://schemas.microsoft.com/office/drawing/2014/main" id="{B09778EF-79E1-4AA7-AAEB-17B4867874D1}"/>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
        <p:nvSpPr>
          <p:cNvPr id="16" name="ZoneTexte 15">
            <a:extLst>
              <a:ext uri="{FF2B5EF4-FFF2-40B4-BE49-F238E27FC236}">
                <a16:creationId xmlns:a16="http://schemas.microsoft.com/office/drawing/2014/main" id="{5B1F1919-2F9E-4E69-BF99-9821DC2499F0}"/>
              </a:ext>
            </a:extLst>
          </p:cNvPr>
          <p:cNvSpPr txBox="1"/>
          <p:nvPr/>
        </p:nvSpPr>
        <p:spPr>
          <a:xfrm>
            <a:off x="244699" y="4904812"/>
            <a:ext cx="4743606" cy="1477328"/>
          </a:xfrm>
          <a:prstGeom prst="rect">
            <a:avLst/>
          </a:prstGeom>
          <a:noFill/>
        </p:spPr>
        <p:txBody>
          <a:bodyPr wrap="none" rtlCol="0">
            <a:spAutoFit/>
          </a:bodyPr>
          <a:lstStyle/>
          <a:p>
            <a:r>
              <a:rPr lang="fr-FR" dirty="0">
                <a:latin typeface="Consolas" panose="020B0609020204030204" pitchFamily="49" charset="0"/>
              </a:rPr>
              <a:t>cmd&gt; </a:t>
            </a:r>
            <a:r>
              <a:rPr lang="fr-FR" dirty="0" err="1">
                <a:latin typeface="Consolas" panose="020B0609020204030204" pitchFamily="49" charset="0"/>
              </a:rPr>
              <a:t>flex</a:t>
            </a:r>
            <a:r>
              <a:rPr lang="fr-FR" dirty="0">
                <a:latin typeface="Consolas" panose="020B0609020204030204" pitchFamily="49" charset="0"/>
              </a:rPr>
              <a:t> EX3_bis.l</a:t>
            </a:r>
          </a:p>
          <a:p>
            <a:r>
              <a:rPr lang="fr-FR" dirty="0">
                <a:latin typeface="Consolas" panose="020B0609020204030204" pitchFamily="49" charset="0"/>
              </a:rPr>
              <a:t>cmd&gt; </a:t>
            </a:r>
            <a:r>
              <a:rPr lang="fr-FR" dirty="0" err="1">
                <a:latin typeface="Consolas" panose="020B0609020204030204" pitchFamily="49" charset="0"/>
              </a:rPr>
              <a:t>gcc</a:t>
            </a:r>
            <a:r>
              <a:rPr lang="fr-FR" dirty="0">
                <a:latin typeface="Consolas" panose="020B0609020204030204" pitchFamily="49" charset="0"/>
              </a:rPr>
              <a:t> </a:t>
            </a:r>
            <a:r>
              <a:rPr lang="fr-FR" dirty="0" err="1">
                <a:latin typeface="Consolas" panose="020B0609020204030204" pitchFamily="49" charset="0"/>
              </a:rPr>
              <a:t>lex.yy.c</a:t>
            </a:r>
            <a:endParaRPr lang="fr-FR" dirty="0">
              <a:latin typeface="Consolas" panose="020B0609020204030204" pitchFamily="49" charset="0"/>
            </a:endParaRPr>
          </a:p>
          <a:p>
            <a:r>
              <a:rPr lang="fr-FR" dirty="0">
                <a:latin typeface="Consolas" panose="020B0609020204030204" pitchFamily="49" charset="0"/>
              </a:rPr>
              <a:t>cmd&gt; a.exe</a:t>
            </a:r>
          </a:p>
          <a:p>
            <a:r>
              <a:rPr lang="fr-FR" dirty="0">
                <a:latin typeface="Consolas" panose="020B0609020204030204" pitchFamily="49" charset="0"/>
              </a:rPr>
              <a:t>Nom du fichier a analyser : test.txt</a:t>
            </a:r>
          </a:p>
          <a:p>
            <a:r>
              <a:rPr lang="fr-FR" dirty="0">
                <a:latin typeface="Consolas" panose="020B0609020204030204" pitchFamily="49" charset="0"/>
              </a:rPr>
              <a:t>Nombre de Mots : 11</a:t>
            </a:r>
          </a:p>
        </p:txBody>
      </p:sp>
      <p:cxnSp>
        <p:nvCxnSpPr>
          <p:cNvPr id="18" name="Connecteur droit avec flèche 17">
            <a:extLst>
              <a:ext uri="{FF2B5EF4-FFF2-40B4-BE49-F238E27FC236}">
                <a16:creationId xmlns:a16="http://schemas.microsoft.com/office/drawing/2014/main" id="{42BFB47D-05C6-4BB7-8AC5-DF163751953C}"/>
              </a:ext>
            </a:extLst>
          </p:cNvPr>
          <p:cNvCxnSpPr/>
          <p:nvPr/>
        </p:nvCxnSpPr>
        <p:spPr>
          <a:xfrm>
            <a:off x="2968579" y="5089478"/>
            <a:ext cx="579550"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7B68246-1781-45D4-A25F-9342286CF3E5}"/>
              </a:ext>
            </a:extLst>
          </p:cNvPr>
          <p:cNvSpPr txBox="1"/>
          <p:nvPr/>
        </p:nvSpPr>
        <p:spPr>
          <a:xfrm>
            <a:off x="3548129" y="4904812"/>
            <a:ext cx="867673" cy="369332"/>
          </a:xfrm>
          <a:prstGeom prst="rect">
            <a:avLst/>
          </a:prstGeom>
          <a:noFill/>
        </p:spPr>
        <p:txBody>
          <a:bodyPr wrap="none" rtlCol="0">
            <a:spAutoFit/>
          </a:bodyPr>
          <a:lstStyle/>
          <a:p>
            <a:r>
              <a:rPr lang="fr-FR" dirty="0" err="1">
                <a:solidFill>
                  <a:schemeClr val="accent2">
                    <a:lumMod val="60000"/>
                    <a:lumOff val="40000"/>
                  </a:schemeClr>
                </a:solidFill>
              </a:rPr>
              <a:t>lex.yy.c</a:t>
            </a:r>
            <a:endParaRPr lang="fr-FR" dirty="0">
              <a:solidFill>
                <a:schemeClr val="accent2">
                  <a:lumMod val="60000"/>
                  <a:lumOff val="40000"/>
                </a:schemeClr>
              </a:solidFill>
            </a:endParaRPr>
          </a:p>
        </p:txBody>
      </p:sp>
      <p:cxnSp>
        <p:nvCxnSpPr>
          <p:cNvPr id="20" name="Connecteur droit avec flèche 19">
            <a:extLst>
              <a:ext uri="{FF2B5EF4-FFF2-40B4-BE49-F238E27FC236}">
                <a16:creationId xmlns:a16="http://schemas.microsoft.com/office/drawing/2014/main" id="{0BDE2394-6071-44A7-8612-BBEDC520D00E}"/>
              </a:ext>
            </a:extLst>
          </p:cNvPr>
          <p:cNvCxnSpPr>
            <a:cxnSpLocks/>
          </p:cNvCxnSpPr>
          <p:nvPr/>
        </p:nvCxnSpPr>
        <p:spPr>
          <a:xfrm>
            <a:off x="2711000" y="5458810"/>
            <a:ext cx="837129"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C806790E-A7FC-4262-9435-0D4DB3A3B1B0}"/>
              </a:ext>
            </a:extLst>
          </p:cNvPr>
          <p:cNvSpPr txBox="1"/>
          <p:nvPr/>
        </p:nvSpPr>
        <p:spPr>
          <a:xfrm>
            <a:off x="3548129" y="5274144"/>
            <a:ext cx="697370" cy="369332"/>
          </a:xfrm>
          <a:prstGeom prst="rect">
            <a:avLst/>
          </a:prstGeom>
          <a:noFill/>
        </p:spPr>
        <p:txBody>
          <a:bodyPr wrap="none" rtlCol="0">
            <a:spAutoFit/>
          </a:bodyPr>
          <a:lstStyle/>
          <a:p>
            <a:r>
              <a:rPr lang="fr-FR" dirty="0">
                <a:solidFill>
                  <a:schemeClr val="accent2">
                    <a:lumMod val="60000"/>
                    <a:lumOff val="40000"/>
                  </a:schemeClr>
                </a:solidFill>
              </a:rPr>
              <a:t>a.exe</a:t>
            </a:r>
          </a:p>
        </p:txBody>
      </p:sp>
    </p:spTree>
    <p:extLst>
      <p:ext uri="{BB962C8B-B14F-4D97-AF65-F5344CB8AC3E}">
        <p14:creationId xmlns:p14="http://schemas.microsoft.com/office/powerpoint/2010/main" val="1638786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TP4 - EXERCICE 5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49</a:t>
            </a:fld>
            <a:endParaRPr lang="fr-FR"/>
          </a:p>
        </p:txBody>
      </p:sp>
      <p:sp>
        <p:nvSpPr>
          <p:cNvPr id="4" name="Espace réservé du contenu 3">
            <a:extLst>
              <a:ext uri="{FF2B5EF4-FFF2-40B4-BE49-F238E27FC236}">
                <a16:creationId xmlns:a16="http://schemas.microsoft.com/office/drawing/2014/main" id="{0144F0E7-03F6-43A9-A923-4F2B5A2CE321}"/>
              </a:ext>
            </a:extLst>
          </p:cNvPr>
          <p:cNvSpPr>
            <a:spLocks noGrp="1"/>
          </p:cNvSpPr>
          <p:nvPr>
            <p:ph sz="quarter" idx="13"/>
          </p:nvPr>
        </p:nvSpPr>
        <p:spPr/>
        <p:txBody>
          <a:bodyPr>
            <a:normAutofit/>
          </a:bodyPr>
          <a:lstStyle/>
          <a:p>
            <a:pPr>
              <a:buFont typeface="Wingdings" panose="05000000000000000000" pitchFamily="2" charset="2"/>
              <a:buChar char="q"/>
            </a:pPr>
            <a:r>
              <a:rPr lang="fr-FR" sz="5400" dirty="0"/>
              <a:t>Ecrire un programme en langage FLEX qui remplace toute suite de blancs ou de tabulations par un seul blanc, supprime les espaces de fin de ligne, ainsi que les lignes vides.</a:t>
            </a:r>
          </a:p>
        </p:txBody>
      </p:sp>
    </p:spTree>
    <p:extLst>
      <p:ext uri="{BB962C8B-B14F-4D97-AF65-F5344CB8AC3E}">
        <p14:creationId xmlns:p14="http://schemas.microsoft.com/office/powerpoint/2010/main" val="3514136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COMPILATEUR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a:t>
            </a:fld>
            <a:endParaRPr lang="fr-FR"/>
          </a:p>
        </p:txBody>
      </p:sp>
      <p:sp>
        <p:nvSpPr>
          <p:cNvPr id="5" name="Rectangle 4">
            <a:extLst>
              <a:ext uri="{FF2B5EF4-FFF2-40B4-BE49-F238E27FC236}">
                <a16:creationId xmlns:a16="http://schemas.microsoft.com/office/drawing/2014/main" id="{C0EC5818-7F85-40D5-9FA4-6ADA8C6F45CE}"/>
              </a:ext>
            </a:extLst>
          </p:cNvPr>
          <p:cNvSpPr/>
          <p:nvPr/>
        </p:nvSpPr>
        <p:spPr>
          <a:xfrm>
            <a:off x="3504187" y="2797935"/>
            <a:ext cx="4749023" cy="1506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COMPILATEUR</a:t>
            </a:r>
          </a:p>
        </p:txBody>
      </p:sp>
      <p:cxnSp>
        <p:nvCxnSpPr>
          <p:cNvPr id="7" name="Connecteur droit avec flèche 6">
            <a:extLst>
              <a:ext uri="{FF2B5EF4-FFF2-40B4-BE49-F238E27FC236}">
                <a16:creationId xmlns:a16="http://schemas.microsoft.com/office/drawing/2014/main" id="{671215C1-C160-498A-A2A3-F915B5D88359}"/>
              </a:ext>
            </a:extLst>
          </p:cNvPr>
          <p:cNvCxnSpPr>
            <a:cxnSpLocks/>
            <a:stCxn id="14" idx="3"/>
            <a:endCxn id="5" idx="1"/>
          </p:cNvCxnSpPr>
          <p:nvPr/>
        </p:nvCxnSpPr>
        <p:spPr>
          <a:xfrm>
            <a:off x="2406516" y="3551350"/>
            <a:ext cx="1097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D66A0E1-A163-44C1-A5CA-2839525D9C49}"/>
              </a:ext>
            </a:extLst>
          </p:cNvPr>
          <p:cNvCxnSpPr>
            <a:cxnSpLocks/>
            <a:stCxn id="5" idx="3"/>
            <a:endCxn id="16" idx="1"/>
          </p:cNvCxnSpPr>
          <p:nvPr/>
        </p:nvCxnSpPr>
        <p:spPr>
          <a:xfrm>
            <a:off x="8253210" y="3551350"/>
            <a:ext cx="499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7A079C-0E05-4CF9-9795-571F8CE18336}"/>
              </a:ext>
            </a:extLst>
          </p:cNvPr>
          <p:cNvSpPr/>
          <p:nvPr/>
        </p:nvSpPr>
        <p:spPr>
          <a:xfrm>
            <a:off x="745141" y="2797935"/>
            <a:ext cx="1661375" cy="15068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code source</a:t>
            </a:r>
          </a:p>
        </p:txBody>
      </p:sp>
      <p:sp>
        <p:nvSpPr>
          <p:cNvPr id="16" name="Rectangle 15">
            <a:extLst>
              <a:ext uri="{FF2B5EF4-FFF2-40B4-BE49-F238E27FC236}">
                <a16:creationId xmlns:a16="http://schemas.microsoft.com/office/drawing/2014/main" id="{BAFC8F1B-759A-4E87-B87F-6D98B3EF3115}"/>
              </a:ext>
            </a:extLst>
          </p:cNvPr>
          <p:cNvSpPr/>
          <p:nvPr/>
        </p:nvSpPr>
        <p:spPr>
          <a:xfrm>
            <a:off x="8752945" y="2797935"/>
            <a:ext cx="2151168" cy="15068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Code Cible</a:t>
            </a:r>
          </a:p>
          <a:p>
            <a:pPr algn="ctr"/>
            <a:r>
              <a:rPr lang="fr-FR" sz="1600" dirty="0">
                <a:solidFill>
                  <a:schemeClr val="tx1"/>
                </a:solidFill>
              </a:rPr>
              <a:t>ou</a:t>
            </a:r>
          </a:p>
          <a:p>
            <a:pPr algn="ctr"/>
            <a:r>
              <a:rPr lang="fr-FR" sz="1600" dirty="0">
                <a:solidFill>
                  <a:schemeClr val="tx1"/>
                </a:solidFill>
              </a:rPr>
              <a:t>Programme Cible</a:t>
            </a:r>
          </a:p>
        </p:txBody>
      </p:sp>
      <p:cxnSp>
        <p:nvCxnSpPr>
          <p:cNvPr id="12" name="Connecteur : en arc 11">
            <a:extLst>
              <a:ext uri="{FF2B5EF4-FFF2-40B4-BE49-F238E27FC236}">
                <a16:creationId xmlns:a16="http://schemas.microsoft.com/office/drawing/2014/main" id="{F2398164-EF09-43EF-AAA8-D8CE0EDADFB8}"/>
              </a:ext>
            </a:extLst>
          </p:cNvPr>
          <p:cNvCxnSpPr>
            <a:stCxn id="5" idx="2"/>
          </p:cNvCxnSpPr>
          <p:nvPr/>
        </p:nvCxnSpPr>
        <p:spPr>
          <a:xfrm rot="16200000" flipH="1">
            <a:off x="5716356" y="4467106"/>
            <a:ext cx="679360" cy="354675"/>
          </a:xfrm>
          <a:prstGeom prst="curvedConnector3">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 coins arrondis 12">
            <a:extLst>
              <a:ext uri="{FF2B5EF4-FFF2-40B4-BE49-F238E27FC236}">
                <a16:creationId xmlns:a16="http://schemas.microsoft.com/office/drawing/2014/main" id="{289508F3-96E1-4A7D-9584-584286DBAD0D}"/>
              </a:ext>
            </a:extLst>
          </p:cNvPr>
          <p:cNvSpPr/>
          <p:nvPr/>
        </p:nvSpPr>
        <p:spPr>
          <a:xfrm>
            <a:off x="5344731" y="4984124"/>
            <a:ext cx="2627291" cy="772732"/>
          </a:xfrm>
          <a:prstGeom prst="roundRect">
            <a:avLst/>
          </a:prstGeom>
          <a:solidFill>
            <a:schemeClr val="accent2"/>
          </a:solid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accent2">
                    <a:lumMod val="60000"/>
                    <a:lumOff val="40000"/>
                  </a:schemeClr>
                </a:solidFill>
              </a:rPr>
              <a:t>Messages d’Erreur</a:t>
            </a:r>
          </a:p>
        </p:txBody>
      </p:sp>
    </p:spTree>
    <p:extLst>
      <p:ext uri="{BB962C8B-B14F-4D97-AF65-F5344CB8AC3E}">
        <p14:creationId xmlns:p14="http://schemas.microsoft.com/office/powerpoint/2010/main" val="2025436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RÉSOLUTION DE L’EXERCICE 5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50</a:t>
            </a:fld>
            <a:endParaRPr lang="fr-FR"/>
          </a:p>
        </p:txBody>
      </p:sp>
      <p:sp>
        <p:nvSpPr>
          <p:cNvPr id="7" name="Rectangle 6">
            <a:extLst>
              <a:ext uri="{FF2B5EF4-FFF2-40B4-BE49-F238E27FC236}">
                <a16:creationId xmlns:a16="http://schemas.microsoft.com/office/drawing/2014/main" id="{ECC79087-EE53-46CC-A2A5-0B4D35B4C211}"/>
              </a:ext>
            </a:extLst>
          </p:cNvPr>
          <p:cNvSpPr/>
          <p:nvPr/>
        </p:nvSpPr>
        <p:spPr>
          <a:xfrm>
            <a:off x="4481848" y="1942537"/>
            <a:ext cx="6890197" cy="4616648"/>
          </a:xfrm>
          <a:prstGeom prst="rect">
            <a:avLst/>
          </a:prstGeom>
          <a:ln>
            <a:solidFill>
              <a:schemeClr val="accent2"/>
            </a:solidFill>
          </a:ln>
        </p:spPr>
        <p:txBody>
          <a:bodyPr wrap="square">
            <a:spAutoFit/>
          </a:bodyPr>
          <a:lstStyle/>
          <a:p>
            <a:r>
              <a:rPr lang="fr-FR" sz="1400" dirty="0">
                <a:solidFill>
                  <a:srgbClr val="000000"/>
                </a:solidFill>
                <a:latin typeface="Consolas" panose="020B0609020204030204" pitchFamily="49" charset="0"/>
              </a:rPr>
              <a:t>%{</a:t>
            </a: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stdio.h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stdlib.h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a:t>
            </a:r>
          </a:p>
          <a:p>
            <a:r>
              <a:rPr lang="fr-FR" sz="1400" dirty="0">
                <a:solidFill>
                  <a:srgbClr val="811F3F"/>
                </a:solidFill>
                <a:latin typeface="Consolas" panose="020B0609020204030204" pitchFamily="49" charset="0"/>
              </a:rPr>
              <a:t>[</a:t>
            </a:r>
            <a:r>
              <a:rPr lang="fr-FR" sz="1400" dirty="0">
                <a:solidFill>
                  <a:srgbClr val="A31515"/>
                </a:solidFill>
                <a:latin typeface="Consolas" panose="020B0609020204030204" pitchFamily="49" charset="0"/>
              </a:rPr>
              <a:t>\t</a:t>
            </a:r>
            <a:r>
              <a:rPr lang="fr-FR" sz="1400" dirty="0">
                <a:solidFill>
                  <a:srgbClr val="811F3F"/>
                </a:solidFill>
                <a:latin typeface="Consolas" panose="020B0609020204030204" pitchFamily="49" charset="0"/>
              </a:rPr>
              <a:t> ]</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 ");}</a:t>
            </a:r>
          </a:p>
          <a:p>
            <a:r>
              <a:rPr lang="fr-FR" sz="1400" dirty="0">
                <a:solidFill>
                  <a:srgbClr val="811F3F"/>
                </a:solidFill>
                <a:latin typeface="Consolas" panose="020B0609020204030204" pitchFamily="49" charset="0"/>
              </a:rPr>
              <a:t>[</a:t>
            </a:r>
            <a:r>
              <a:rPr lang="fr-FR" sz="1400" dirty="0">
                <a:solidFill>
                  <a:srgbClr val="D16969"/>
                </a:solidFill>
                <a:latin typeface="Consolas" panose="020B0609020204030204" pitchFamily="49" charset="0"/>
              </a:rPr>
              <a:t>^</a:t>
            </a:r>
            <a:r>
              <a:rPr lang="fr-FR" sz="1400" dirty="0">
                <a:solidFill>
                  <a:srgbClr val="A31515"/>
                </a:solidFill>
                <a:latin typeface="Consolas" panose="020B0609020204030204" pitchFamily="49" charset="0"/>
              </a:rPr>
              <a:t>\t\n</a:t>
            </a:r>
            <a:r>
              <a:rPr lang="fr-FR" sz="1400" dirty="0">
                <a:solidFill>
                  <a:srgbClr val="811F3F"/>
                </a:solidFill>
                <a:latin typeface="Consolas" panose="020B0609020204030204" pitchFamily="49" charset="0"/>
              </a:rPr>
              <a:t> ]</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("%s",</a:t>
            </a:r>
            <a:r>
              <a:rPr lang="fr-FR" sz="1400" dirty="0" err="1">
                <a:solidFill>
                  <a:srgbClr val="000000"/>
                </a:solidFill>
                <a:latin typeface="Consolas" panose="020B0609020204030204" pitchFamily="49" charset="0"/>
              </a:rPr>
              <a:t>yytext</a:t>
            </a:r>
            <a:r>
              <a:rPr lang="fr-FR" sz="1400" dirty="0">
                <a:solidFill>
                  <a:srgbClr val="000000"/>
                </a:solidFill>
                <a:latin typeface="Consolas" panose="020B0609020204030204" pitchFamily="49" charset="0"/>
              </a:rPr>
              <a:t>);}</a:t>
            </a:r>
          </a:p>
          <a:p>
            <a:r>
              <a:rPr lang="fr-FR" sz="1400" dirty="0">
                <a:solidFill>
                  <a:srgbClr val="FF0000"/>
                </a:solidFill>
                <a:latin typeface="Consolas" panose="020B0609020204030204" pitchFamily="49" charset="0"/>
              </a:rPr>
              <a:t>^</a:t>
            </a:r>
            <a:r>
              <a:rPr lang="fr-FR" sz="1400" dirty="0">
                <a:solidFill>
                  <a:srgbClr val="811F3F"/>
                </a:solidFill>
                <a:latin typeface="Consolas" panose="020B0609020204030204" pitchFamily="49" charset="0"/>
              </a:rPr>
              <a:t>[</a:t>
            </a:r>
            <a:r>
              <a:rPr lang="fr-FR" sz="1400" dirty="0">
                <a:solidFill>
                  <a:srgbClr val="A31515"/>
                </a:solidFill>
                <a:latin typeface="Consolas" panose="020B0609020204030204" pitchFamily="49" charset="0"/>
              </a:rPr>
              <a:t>\t</a:t>
            </a:r>
            <a:r>
              <a:rPr lang="fr-FR" sz="1400" dirty="0">
                <a:solidFill>
                  <a:srgbClr val="811F3F"/>
                </a:solidFill>
                <a:latin typeface="Consolas" panose="020B0609020204030204" pitchFamily="49" charset="0"/>
              </a:rPr>
              <a:t> ]</a:t>
            </a:r>
            <a:r>
              <a:rPr lang="fr-FR" sz="1400" dirty="0">
                <a:solidFill>
                  <a:srgbClr val="000000"/>
                </a:solidFill>
                <a:latin typeface="Consolas" panose="020B0609020204030204" pitchFamily="49" charset="0"/>
              </a:rPr>
              <a:t>*</a:t>
            </a:r>
            <a:r>
              <a:rPr lang="fr-FR" sz="1400" dirty="0">
                <a:solidFill>
                  <a:srgbClr val="D16969"/>
                </a:solidFill>
                <a:latin typeface="Consolas" panose="020B0609020204030204" pitchFamily="49" charset="0"/>
              </a:rPr>
              <a:t>(</a:t>
            </a:r>
            <a:r>
              <a:rPr lang="fr-FR" sz="1400" dirty="0">
                <a:solidFill>
                  <a:srgbClr val="A31515"/>
                </a:solidFill>
                <a:latin typeface="Consolas" panose="020B0609020204030204" pitchFamily="49" charset="0"/>
              </a:rPr>
              <a:t>\n</a:t>
            </a:r>
            <a:r>
              <a:rPr lang="fr-FR" sz="1400" dirty="0">
                <a:solidFill>
                  <a:srgbClr val="811F3F"/>
                </a:solidFill>
                <a:latin typeface="Consolas" panose="020B0609020204030204" pitchFamily="49" charset="0"/>
              </a:rPr>
              <a:t>)</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main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FILE *fichier; char </a:t>
            </a:r>
            <a:r>
              <a:rPr lang="fr-FR" sz="1400" dirty="0" err="1">
                <a:solidFill>
                  <a:srgbClr val="000000"/>
                </a:solidFill>
                <a:latin typeface="Consolas" panose="020B0609020204030204" pitchFamily="49" charset="0"/>
              </a:rPr>
              <a:t>nomfichier</a:t>
            </a:r>
            <a:r>
              <a:rPr lang="fr-FR" sz="1400" dirty="0">
                <a:solidFill>
                  <a:srgbClr val="000000"/>
                </a:solidFill>
                <a:latin typeface="Consolas" panose="020B0609020204030204" pitchFamily="49" charset="0"/>
              </a:rPr>
              <a:t>[100];</a:t>
            </a:r>
          </a:p>
          <a:p>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("Nom du fichier a analyser : "); </a:t>
            </a:r>
            <a:r>
              <a:rPr lang="fr-FR" sz="1400" dirty="0" err="1">
                <a:solidFill>
                  <a:srgbClr val="795E26"/>
                </a:solidFill>
                <a:latin typeface="Consolas" panose="020B0609020204030204" pitchFamily="49" charset="0"/>
              </a:rPr>
              <a:t>gets</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nomfichier</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yyin</a:t>
            </a:r>
            <a:r>
              <a:rPr lang="fr-FR" sz="1400" dirty="0">
                <a:solidFill>
                  <a:srgbClr val="000000"/>
                </a:solidFill>
                <a:latin typeface="Consolas" panose="020B0609020204030204" pitchFamily="49" charset="0"/>
              </a:rPr>
              <a:t> = </a:t>
            </a:r>
            <a:r>
              <a:rPr lang="fr-FR" sz="1400" dirty="0" err="1">
                <a:solidFill>
                  <a:srgbClr val="795E26"/>
                </a:solidFill>
                <a:latin typeface="Consolas" panose="020B0609020204030204" pitchFamily="49" charset="0"/>
              </a:rPr>
              <a:t>fopen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nomfichier</a:t>
            </a:r>
            <a:r>
              <a:rPr lang="fr-FR" sz="1400" dirty="0">
                <a:solidFill>
                  <a:srgbClr val="000000"/>
                </a:solidFill>
                <a:latin typeface="Consolas" panose="020B0609020204030204" pitchFamily="49" charset="0"/>
              </a:rPr>
              <a:t>,"r+");</a:t>
            </a:r>
          </a:p>
          <a:p>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yylex</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fclose</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yyin</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return 0;</a:t>
            </a:r>
          </a:p>
          <a:p>
            <a:r>
              <a:rPr lang="fr-FR" sz="1400" dirty="0">
                <a:solidFill>
                  <a:srgbClr val="000000"/>
                </a:solidFill>
                <a:latin typeface="Consolas" panose="020B0609020204030204" pitchFamily="49" charset="0"/>
              </a:rPr>
              <a:t>}</a:t>
            </a:r>
          </a:p>
          <a:p>
            <a:r>
              <a:rPr lang="fr-FR" sz="1050" dirty="0">
                <a:solidFill>
                  <a:srgbClr val="0000FF"/>
                </a:solidFill>
                <a:latin typeface="Consolas" panose="020B0609020204030204" pitchFamily="49" charset="0"/>
              </a:rPr>
              <a:t>int</a:t>
            </a:r>
            <a:r>
              <a:rPr lang="fr-FR" sz="1050" dirty="0">
                <a:solidFill>
                  <a:srgbClr val="000000"/>
                </a:solidFill>
                <a:latin typeface="Consolas" panose="020B0609020204030204" pitchFamily="49" charset="0"/>
              </a:rPr>
              <a:t> </a:t>
            </a:r>
            <a:r>
              <a:rPr lang="fr-FR" sz="1050" dirty="0" err="1">
                <a:solidFill>
                  <a:srgbClr val="795E26"/>
                </a:solidFill>
                <a:latin typeface="Consolas" panose="020B0609020204030204" pitchFamily="49" charset="0"/>
              </a:rPr>
              <a:t>yywrap</a:t>
            </a:r>
            <a:r>
              <a:rPr lang="fr-FR" sz="1050" dirty="0">
                <a:solidFill>
                  <a:srgbClr val="000000"/>
                </a:solidFill>
                <a:latin typeface="Consolas" panose="020B0609020204030204" pitchFamily="49" charset="0"/>
              </a:rPr>
              <a:t>() </a:t>
            </a:r>
          </a:p>
          <a:p>
            <a:r>
              <a:rPr lang="fr-FR" sz="1050" dirty="0">
                <a:solidFill>
                  <a:srgbClr val="000000"/>
                </a:solidFill>
                <a:latin typeface="Consolas" panose="020B0609020204030204" pitchFamily="49" charset="0"/>
              </a:rPr>
              <a:t>{ // le </a:t>
            </a:r>
            <a:r>
              <a:rPr lang="fr-FR" sz="1050" dirty="0" err="1">
                <a:solidFill>
                  <a:srgbClr val="000000"/>
                </a:solidFill>
                <a:latin typeface="Consolas" panose="020B0609020204030204" pitchFamily="49" charset="0"/>
              </a:rPr>
              <a:t>delimiteur</a:t>
            </a:r>
            <a:r>
              <a:rPr lang="fr-FR" sz="1050" dirty="0">
                <a:solidFill>
                  <a:srgbClr val="000000"/>
                </a:solidFill>
                <a:latin typeface="Consolas" panose="020B0609020204030204" pitchFamily="49" charset="0"/>
              </a:rPr>
              <a:t> de la lecture</a:t>
            </a:r>
          </a:p>
          <a:p>
            <a:r>
              <a:rPr lang="fr-FR" sz="1050" dirty="0">
                <a:solidFill>
                  <a:srgbClr val="000000"/>
                </a:solidFill>
                <a:latin typeface="Consolas" panose="020B0609020204030204" pitchFamily="49" charset="0"/>
              </a:rPr>
              <a:t>    return 1;</a:t>
            </a:r>
          </a:p>
          <a:p>
            <a:r>
              <a:rPr lang="fr-FR" sz="1050" dirty="0">
                <a:solidFill>
                  <a:srgbClr val="000000"/>
                </a:solidFill>
                <a:latin typeface="Consolas" panose="020B0609020204030204" pitchFamily="49" charset="0"/>
              </a:rPr>
              <a:t>}</a:t>
            </a:r>
            <a:endParaRPr lang="fr-FR" sz="1050" b="0" dirty="0">
              <a:solidFill>
                <a:srgbClr val="000000"/>
              </a:solidFill>
              <a:effectLst/>
              <a:latin typeface="Consolas" panose="020B0609020204030204" pitchFamily="49" charset="0"/>
            </a:endParaRPr>
          </a:p>
        </p:txBody>
      </p:sp>
      <p:sp>
        <p:nvSpPr>
          <p:cNvPr id="8" name="ZoneTexte 7">
            <a:extLst>
              <a:ext uri="{FF2B5EF4-FFF2-40B4-BE49-F238E27FC236}">
                <a16:creationId xmlns:a16="http://schemas.microsoft.com/office/drawing/2014/main" id="{C90C3558-5757-491A-A4C8-2D1C063C3B93}"/>
              </a:ext>
            </a:extLst>
          </p:cNvPr>
          <p:cNvSpPr txBox="1"/>
          <p:nvPr/>
        </p:nvSpPr>
        <p:spPr>
          <a:xfrm>
            <a:off x="2180803" y="4265481"/>
            <a:ext cx="694421" cy="461665"/>
          </a:xfrm>
          <a:prstGeom prst="rect">
            <a:avLst/>
          </a:prstGeom>
          <a:noFill/>
        </p:spPr>
        <p:txBody>
          <a:bodyPr wrap="none" rtlCol="0">
            <a:spAutoFit/>
          </a:bodyPr>
          <a:lstStyle/>
          <a:p>
            <a:r>
              <a:rPr lang="fr-FR" dirty="0"/>
              <a:t>EX5.</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9" name="Connecteur droit avec flèche 8">
            <a:extLst>
              <a:ext uri="{FF2B5EF4-FFF2-40B4-BE49-F238E27FC236}">
                <a16:creationId xmlns:a16="http://schemas.microsoft.com/office/drawing/2014/main" id="{102D8A68-8238-4A3C-864A-403614931D38}"/>
              </a:ext>
            </a:extLst>
          </p:cNvPr>
          <p:cNvCxnSpPr>
            <a:cxnSpLocks/>
            <a:endCxn id="7" idx="1"/>
          </p:cNvCxnSpPr>
          <p:nvPr/>
        </p:nvCxnSpPr>
        <p:spPr>
          <a:xfrm>
            <a:off x="2875224" y="3663930"/>
            <a:ext cx="1606624" cy="5869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Image 9">
            <a:extLst>
              <a:ext uri="{FF2B5EF4-FFF2-40B4-BE49-F238E27FC236}">
                <a16:creationId xmlns:a16="http://schemas.microsoft.com/office/drawing/2014/main" id="{294DD5B0-AD20-4B2B-8F48-B558D65ABA1B}"/>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Tree>
    <p:extLst>
      <p:ext uri="{BB962C8B-B14F-4D97-AF65-F5344CB8AC3E}">
        <p14:creationId xmlns:p14="http://schemas.microsoft.com/office/powerpoint/2010/main" val="232778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95C6E59-2DDF-4DD3-8C0F-DBE3582AE9A5}"/>
              </a:ext>
            </a:extLst>
          </p:cNvPr>
          <p:cNvSpPr>
            <a:spLocks noGrp="1"/>
          </p:cNvSpPr>
          <p:nvPr>
            <p:ph type="title"/>
          </p:nvPr>
        </p:nvSpPr>
        <p:spPr/>
        <p:txBody>
          <a:bodyPr>
            <a:noAutofit/>
          </a:bodyPr>
          <a:lstStyle/>
          <a:p>
            <a:r>
              <a:rPr lang="fr-FR" sz="4700" dirty="0">
                <a:solidFill>
                  <a:schemeClr val="bg2">
                    <a:lumMod val="10000"/>
                  </a:schemeClr>
                </a:solidFill>
              </a:rPr>
              <a:t>DE MÊME POUR LES AUTRES EXERCICES !</a:t>
            </a:r>
          </a:p>
        </p:txBody>
      </p:sp>
    </p:spTree>
    <p:extLst>
      <p:ext uri="{BB962C8B-B14F-4D97-AF65-F5344CB8AC3E}">
        <p14:creationId xmlns:p14="http://schemas.microsoft.com/office/powerpoint/2010/main" val="1322449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sz="2000" dirty="0"/>
              <a:t>EXERCICES D’ANALYSE LEXICAL DE L’EXAMEN DE L’ANNÉE DERNIÈRE (2017) </a:t>
            </a:r>
            <a:endParaRPr lang="fr-FR"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000" b="1" dirty="0"/>
              <a:t>7 - EXERCICES SUPPLÉMENTAIRES (TP RÉVISION)</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pic>
        <p:nvPicPr>
          <p:cNvPr id="10" name="Image 9">
            <a:extLst>
              <a:ext uri="{FF2B5EF4-FFF2-40B4-BE49-F238E27FC236}">
                <a16:creationId xmlns:a16="http://schemas.microsoft.com/office/drawing/2014/main" id="{2D8D6E9E-FDDC-4857-B0BD-C62C1BC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103" y="1524000"/>
            <a:ext cx="3857625" cy="1609725"/>
          </a:xfrm>
          <a:prstGeom prst="rect">
            <a:avLst/>
          </a:prstGeom>
        </p:spPr>
      </p:pic>
      <p:sp>
        <p:nvSpPr>
          <p:cNvPr id="6" name="Titre 1">
            <a:extLst>
              <a:ext uri="{FF2B5EF4-FFF2-40B4-BE49-F238E27FC236}">
                <a16:creationId xmlns:a16="http://schemas.microsoft.com/office/drawing/2014/main" id="{EE350C75-2278-46DF-891D-28E42FF34A0C}"/>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22616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4 (PAGE 44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53</a:t>
            </a:fld>
            <a:endParaRPr lang="fr-F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0" y="1960191"/>
            <a:ext cx="6296348" cy="561695"/>
          </a:xfrm>
          <a:prstGeom prst="rect">
            <a:avLst/>
          </a:prstGeom>
          <a:effectLst>
            <a:outerShdw blurRad="50800" dir="14400000">
              <a:srgbClr val="000000">
                <a:alpha val="40000"/>
              </a:srgbClr>
            </a:outerShdw>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Résolution – Programme Flex de l’exercice:</a:t>
            </a:r>
          </a:p>
        </p:txBody>
      </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BBBAB653-EB38-4439-9B2B-649F97708D5F}"/>
                  </a:ext>
                </a:extLst>
              </p:cNvPr>
              <p:cNvSpPr txBox="1"/>
              <p:nvPr/>
            </p:nvSpPr>
            <p:spPr>
              <a:xfrm>
                <a:off x="1016285" y="2464517"/>
                <a:ext cx="44539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m:t>
                      </m:r>
                      <m:r>
                        <a:rPr lang="fr-FR" sz="1400" i="1" dirty="0" smtClean="0">
                          <a:latin typeface="Cambria Math" panose="02040503050406030204" pitchFamily="18" charset="0"/>
                        </a:rPr>
                        <m:t>𝐴</m:t>
                      </m:r>
                      <m:r>
                        <a:rPr lang="fr-FR" sz="1400" i="1" dirty="0" smtClean="0">
                          <a:latin typeface="Cambria Math" panose="02040503050406030204" pitchFamily="18" charset="0"/>
                        </a:rPr>
                        <m:t>−</m:t>
                      </m:r>
                      <m:r>
                        <a:rPr lang="fr-FR" sz="1400" i="1" dirty="0" smtClean="0">
                          <a:latin typeface="Cambria Math" panose="02040503050406030204" pitchFamily="18" charset="0"/>
                        </a:rPr>
                        <m:t>𝑍𝑎</m:t>
                      </m:r>
                      <m:r>
                        <a:rPr lang="fr-FR" sz="1400" i="1" dirty="0" smtClean="0">
                          <a:latin typeface="Cambria Math" panose="02040503050406030204" pitchFamily="18" charset="0"/>
                        </a:rPr>
                        <m:t>−</m:t>
                      </m:r>
                      <m:r>
                        <a:rPr lang="fr-FR" sz="1400" i="1" dirty="0" smtClean="0">
                          <a:latin typeface="Cambria Math" panose="02040503050406030204" pitchFamily="18" charset="0"/>
                        </a:rPr>
                        <m:t>𝑧</m:t>
                      </m:r>
                      <m:r>
                        <a:rPr lang="fr-FR" sz="1400" i="1" dirty="0" smtClean="0">
                          <a:latin typeface="Cambria Math" panose="02040503050406030204" pitchFamily="18" charset="0"/>
                        </a:rPr>
                        <m:t>0−9\</m:t>
                      </m:r>
                      <m:r>
                        <m:rPr>
                          <m:lit/>
                        </m:rPr>
                        <a:rPr lang="fr-FR" sz="1400" i="1" dirty="0" smtClean="0">
                          <a:latin typeface="Cambria Math" panose="02040503050406030204" pitchFamily="18" charset="0"/>
                        </a:rPr>
                        <m:t>−</m:t>
                      </m:r>
                      <m:r>
                        <a:rPr lang="fr-FR" sz="1400" b="0" i="1" dirty="0" smtClean="0">
                          <a:latin typeface="Cambria Math" panose="02040503050406030204" pitchFamily="18" charset="0"/>
                        </a:rPr>
                        <m:t>_</m:t>
                      </m:r>
                      <m:r>
                        <a:rPr lang="fr-FR" sz="1400" i="1" dirty="0" smtClean="0">
                          <a:latin typeface="Cambria Math" panose="02040503050406030204" pitchFamily="18" charset="0"/>
                        </a:rPr>
                        <m:t>_]+</m:t>
                      </m:r>
                      <m:r>
                        <a:rPr lang="fr-FR" sz="1400" i="1" dirty="0" smtClean="0">
                          <a:solidFill>
                            <a:schemeClr val="accent2"/>
                          </a:solidFill>
                          <a:latin typeface="Cambria Math" panose="02040503050406030204" pitchFamily="18" charset="0"/>
                        </a:rPr>
                        <m:t>@</m:t>
                      </m:r>
                      <m:r>
                        <a:rPr lang="fr-FR" sz="1400" i="1" dirty="0">
                          <a:latin typeface="Cambria Math" panose="02040503050406030204" pitchFamily="18" charset="0"/>
                        </a:rPr>
                        <m:t>[</m:t>
                      </m:r>
                      <m:r>
                        <a:rPr lang="fr-FR" sz="1400" i="1" dirty="0">
                          <a:latin typeface="Cambria Math" panose="02040503050406030204" pitchFamily="18" charset="0"/>
                        </a:rPr>
                        <m:t>𝐴</m:t>
                      </m:r>
                      <m:r>
                        <a:rPr lang="fr-FR" sz="1400" i="1" dirty="0">
                          <a:latin typeface="Cambria Math" panose="02040503050406030204" pitchFamily="18" charset="0"/>
                        </a:rPr>
                        <m:t>−</m:t>
                      </m:r>
                      <m:r>
                        <a:rPr lang="fr-FR" sz="1400" i="1" dirty="0">
                          <a:latin typeface="Cambria Math" panose="02040503050406030204" pitchFamily="18" charset="0"/>
                        </a:rPr>
                        <m:t>𝑍𝑎</m:t>
                      </m:r>
                      <m:r>
                        <a:rPr lang="fr-FR" sz="1400" i="1" dirty="0">
                          <a:latin typeface="Cambria Math" panose="02040503050406030204" pitchFamily="18" charset="0"/>
                        </a:rPr>
                        <m:t>−</m:t>
                      </m:r>
                      <m:r>
                        <a:rPr lang="fr-FR" sz="1400" i="1" dirty="0">
                          <a:latin typeface="Cambria Math" panose="02040503050406030204" pitchFamily="18" charset="0"/>
                        </a:rPr>
                        <m:t>𝑧</m:t>
                      </m:r>
                      <m:r>
                        <a:rPr lang="fr-FR" sz="1400" i="1" dirty="0">
                          <a:latin typeface="Cambria Math" panose="02040503050406030204" pitchFamily="18" charset="0"/>
                        </a:rPr>
                        <m:t>0−9\</m:t>
                      </m:r>
                      <m:r>
                        <m:rPr>
                          <m:lit/>
                        </m:rPr>
                        <a:rPr lang="fr-FR" sz="1400" i="1" dirty="0">
                          <a:latin typeface="Cambria Math" panose="02040503050406030204" pitchFamily="18" charset="0"/>
                        </a:rPr>
                        <m:t>−</m:t>
                      </m:r>
                      <m:r>
                        <a:rPr lang="fr-FR" sz="1400" b="0" i="1" dirty="0" smtClean="0">
                          <a:latin typeface="Cambria Math" panose="02040503050406030204" pitchFamily="18" charset="0"/>
                        </a:rPr>
                        <m:t>_</m:t>
                      </m:r>
                      <m:r>
                        <a:rPr lang="fr-FR" sz="1400" i="1" dirty="0">
                          <a:latin typeface="Cambria Math" panose="02040503050406030204" pitchFamily="18" charset="0"/>
                        </a:rPr>
                        <m:t>_]+</m:t>
                      </m:r>
                      <m:r>
                        <a:rPr lang="fr-FR" sz="1400" i="1" dirty="0" smtClean="0">
                          <a:latin typeface="Cambria Math" panose="02040503050406030204" pitchFamily="18" charset="0"/>
                        </a:rPr>
                        <m:t> </m:t>
                      </m:r>
                    </m:oMath>
                  </m:oMathPara>
                </a14:m>
                <a:endParaRPr lang="fr-FR" sz="1600" dirty="0"/>
              </a:p>
            </p:txBody>
          </p:sp>
        </mc:Choice>
        <mc:Fallback xmlns="">
          <p:sp>
            <p:nvSpPr>
              <p:cNvPr id="33" name="ZoneTexte 32">
                <a:extLst>
                  <a:ext uri="{FF2B5EF4-FFF2-40B4-BE49-F238E27FC236}">
                    <a16:creationId xmlns:a16="http://schemas.microsoft.com/office/drawing/2014/main" id="{BBBAB653-EB38-4439-9B2B-649F97708D5F}"/>
                  </a:ext>
                </a:extLst>
              </p:cNvPr>
              <p:cNvSpPr txBox="1">
                <a:spLocks noRot="1" noChangeAspect="1" noMove="1" noResize="1" noEditPoints="1" noAdjustHandles="1" noChangeArrowheads="1" noChangeShapeType="1" noTextEdit="1"/>
              </p:cNvSpPr>
              <p:nvPr/>
            </p:nvSpPr>
            <p:spPr>
              <a:xfrm>
                <a:off x="1016285" y="2464517"/>
                <a:ext cx="4453976" cy="307777"/>
              </a:xfrm>
              <a:prstGeom prst="rect">
                <a:avLst/>
              </a:prstGeom>
              <a:blipFill>
                <a:blip r:embed="rId2"/>
                <a:stretch>
                  <a:fillRect b="-9804"/>
                </a:stretch>
              </a:blipFill>
            </p:spPr>
            <p:txBody>
              <a:bodyPr/>
              <a:lstStyle/>
              <a:p>
                <a:r>
                  <a:rPr lang="fr-FR">
                    <a:noFill/>
                  </a:rPr>
                  <a:t> </a:t>
                </a:r>
              </a:p>
            </p:txBody>
          </p:sp>
        </mc:Fallback>
      </mc:AlternateContent>
      <p:sp>
        <p:nvSpPr>
          <p:cNvPr id="34" name="ZoneTexte 33">
            <a:extLst>
              <a:ext uri="{FF2B5EF4-FFF2-40B4-BE49-F238E27FC236}">
                <a16:creationId xmlns:a16="http://schemas.microsoft.com/office/drawing/2014/main" id="{535958AA-BCEE-4228-8B2A-DEE59848681A}"/>
              </a:ext>
            </a:extLst>
          </p:cNvPr>
          <p:cNvSpPr txBox="1"/>
          <p:nvPr/>
        </p:nvSpPr>
        <p:spPr>
          <a:xfrm>
            <a:off x="593712" y="2446918"/>
            <a:ext cx="580608" cy="369332"/>
          </a:xfrm>
          <a:prstGeom prst="rect">
            <a:avLst/>
          </a:prstGeom>
          <a:noFill/>
        </p:spPr>
        <p:txBody>
          <a:bodyPr wrap="none" rtlCol="0">
            <a:spAutoFit/>
          </a:bodyPr>
          <a:lstStyle/>
          <a:p>
            <a:r>
              <a:rPr lang="fr-FR" dirty="0">
                <a:solidFill>
                  <a:srgbClr val="00B050"/>
                </a:solidFill>
              </a:rPr>
              <a:t>ER : </a:t>
            </a:r>
          </a:p>
        </p:txBody>
      </p:sp>
      <p:sp>
        <p:nvSpPr>
          <p:cNvPr id="25" name="Rectangle 24">
            <a:extLst>
              <a:ext uri="{FF2B5EF4-FFF2-40B4-BE49-F238E27FC236}">
                <a16:creationId xmlns:a16="http://schemas.microsoft.com/office/drawing/2014/main" id="{D6B14EA4-12AC-417A-9D72-9B498AC724F5}"/>
              </a:ext>
            </a:extLst>
          </p:cNvPr>
          <p:cNvSpPr/>
          <p:nvPr/>
        </p:nvSpPr>
        <p:spPr>
          <a:xfrm>
            <a:off x="6059514" y="2592519"/>
            <a:ext cx="6005846" cy="3785652"/>
          </a:xfrm>
          <a:prstGeom prst="rect">
            <a:avLst/>
          </a:prstGeom>
          <a:ln>
            <a:solidFill>
              <a:schemeClr val="accent2"/>
            </a:solidFill>
          </a:ln>
        </p:spPr>
        <p:txBody>
          <a:bodyPr wrap="square">
            <a:spAutoFit/>
          </a:bodyPr>
          <a:lstStyle/>
          <a:p>
            <a:r>
              <a:rPr lang="fr-FR" sz="1200" dirty="0">
                <a:solidFill>
                  <a:srgbClr val="000000"/>
                </a:solidFill>
                <a:latin typeface="Consolas" panose="020B0609020204030204" pitchFamily="49" charset="0"/>
              </a:rPr>
              <a:t>%{</a:t>
            </a: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stdio.h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stdlib.h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795E26"/>
                </a:solidFill>
                <a:latin typeface="Consolas" panose="020B0609020204030204" pitchFamily="49" charset="0"/>
              </a:rPr>
              <a:t>chiffre</a:t>
            </a:r>
            <a:r>
              <a:rPr lang="fr-FR" sz="1200" dirty="0">
                <a:solidFill>
                  <a:srgbClr val="000000"/>
                </a:solidFill>
                <a:latin typeface="Consolas" panose="020B0609020204030204" pitchFamily="49" charset="0"/>
              </a:rPr>
              <a:t> [0-9]</a:t>
            </a:r>
          </a:p>
          <a:p>
            <a:r>
              <a:rPr lang="fr-FR" sz="1200" dirty="0">
                <a:solidFill>
                  <a:srgbClr val="795E26"/>
                </a:solidFill>
                <a:latin typeface="Consolas" panose="020B0609020204030204" pitchFamily="49" charset="0"/>
              </a:rPr>
              <a:t>lettre</a:t>
            </a:r>
            <a:r>
              <a:rPr lang="fr-FR" sz="1200" dirty="0">
                <a:solidFill>
                  <a:srgbClr val="000000"/>
                </a:solidFill>
                <a:latin typeface="Consolas" panose="020B0609020204030204" pitchFamily="49" charset="0"/>
              </a:rPr>
              <a:t> [A-Za-z]</a:t>
            </a:r>
          </a:p>
          <a:p>
            <a:r>
              <a:rPr lang="fr-FR" sz="1200" dirty="0">
                <a:solidFill>
                  <a:srgbClr val="795E26"/>
                </a:solidFill>
                <a:latin typeface="Consolas" panose="020B0609020204030204" pitchFamily="49" charset="0"/>
              </a:rPr>
              <a:t>champ</a:t>
            </a:r>
            <a:r>
              <a:rPr lang="fr-FR" sz="1200" dirty="0">
                <a:solidFill>
                  <a:srgbClr val="000000"/>
                </a:solidFill>
                <a:latin typeface="Consolas" panose="020B0609020204030204" pitchFamily="49" charset="0"/>
              </a:rPr>
              <a:t> {lettre}|{chiffre}|-|_</a:t>
            </a:r>
          </a:p>
          <a:p>
            <a:r>
              <a:rPr lang="fr-FR" sz="1200" dirty="0">
                <a:solidFill>
                  <a:srgbClr val="000000"/>
                </a:solidFill>
                <a:latin typeface="Consolas" panose="020B0609020204030204" pitchFamily="49" charset="0"/>
              </a:rPr>
              <a:t>%%</a:t>
            </a:r>
          </a:p>
          <a:p>
            <a:r>
              <a:rPr lang="fr-FR" sz="1200" dirty="0">
                <a:solidFill>
                  <a:srgbClr val="001080"/>
                </a:solidFill>
                <a:latin typeface="Consolas" panose="020B0609020204030204" pitchFamily="49" charset="0"/>
              </a:rPr>
              <a:t>{champ}</a:t>
            </a:r>
            <a:r>
              <a:rPr lang="fr-FR" sz="1200" dirty="0">
                <a:solidFill>
                  <a:srgbClr val="000000"/>
                </a:solidFill>
                <a:latin typeface="Consolas" panose="020B0609020204030204" pitchFamily="49" charset="0"/>
              </a:rPr>
              <a:t>+</a:t>
            </a:r>
            <a:r>
              <a:rPr lang="fr-FR" sz="1200" dirty="0">
                <a:solidFill>
                  <a:srgbClr val="811F3F"/>
                </a:solidFill>
                <a:latin typeface="Consolas" panose="020B0609020204030204" pitchFamily="49" charset="0"/>
              </a:rPr>
              <a:t>@</a:t>
            </a:r>
            <a:r>
              <a:rPr lang="fr-FR" sz="1200" dirty="0">
                <a:solidFill>
                  <a:srgbClr val="001080"/>
                </a:solidFill>
                <a:latin typeface="Consolas" panose="020B0609020204030204" pitchFamily="49" charset="0"/>
              </a:rPr>
              <a:t>{champ}</a:t>
            </a:r>
            <a:r>
              <a:rPr lang="fr-FR" sz="1200" dirty="0">
                <a:solidFill>
                  <a:srgbClr val="000000"/>
                </a:solidFill>
                <a:latin typeface="Consolas" panose="020B0609020204030204" pitchFamily="49" charset="0"/>
              </a:rPr>
              <a:t>+</a:t>
            </a:r>
            <a:r>
              <a:rPr lang="fr-FR" sz="1200" dirty="0">
                <a:solidFill>
                  <a:srgbClr val="A31515"/>
                </a:solidFill>
                <a:latin typeface="Consolas" panose="020B0609020204030204" pitchFamily="49" charset="0"/>
              </a:rPr>
              <a:t>\n</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("Le mail valide : %s\n",</a:t>
            </a:r>
            <a:r>
              <a:rPr lang="fr-FR" sz="1200" dirty="0" err="1">
                <a:solidFill>
                  <a:srgbClr val="000000"/>
                </a:solidFill>
                <a:latin typeface="Consolas" panose="020B0609020204030204" pitchFamily="49" charset="0"/>
              </a:rPr>
              <a:t>yytext</a:t>
            </a:r>
            <a:r>
              <a:rPr lang="fr-FR" sz="1200" dirty="0">
                <a:solidFill>
                  <a:srgbClr val="000000"/>
                </a:solidFill>
                <a:latin typeface="Consolas" panose="020B0609020204030204" pitchFamily="49" charset="0"/>
              </a:rPr>
              <a:t>);</a:t>
            </a:r>
            <a:r>
              <a:rPr lang="fr-FR" sz="1200" dirty="0">
                <a:solidFill>
                  <a:srgbClr val="795E26"/>
                </a:solidFill>
                <a:latin typeface="Consolas" panose="020B0609020204030204" pitchFamily="49" charset="0"/>
              </a:rPr>
              <a:t>exit</a:t>
            </a:r>
            <a:r>
              <a:rPr lang="fr-FR" sz="1200" dirty="0">
                <a:solidFill>
                  <a:srgbClr val="000000"/>
                </a:solidFill>
                <a:latin typeface="Consolas" panose="020B0609020204030204" pitchFamily="49" charset="0"/>
              </a:rPr>
              <a:t>(0);}</a:t>
            </a:r>
          </a:p>
          <a:p>
            <a:r>
              <a:rPr lang="fr-FR" sz="1200" dirty="0">
                <a:solidFill>
                  <a:srgbClr val="811F3F"/>
                </a:solidFill>
                <a:latin typeface="Consolas" panose="020B0609020204030204" pitchFamily="49" charset="0"/>
              </a:rPr>
              <a:t>.</a:t>
            </a:r>
            <a:r>
              <a:rPr lang="fr-FR" sz="1200" dirty="0">
                <a:solidFill>
                  <a:srgbClr val="000000"/>
                </a:solidFill>
                <a:latin typeface="Consolas" panose="020B0609020204030204" pitchFamily="49" charset="0"/>
              </a:rPr>
              <a:t>*</a:t>
            </a:r>
            <a:r>
              <a:rPr lang="fr-FR" sz="1200" dirty="0">
                <a:solidFill>
                  <a:srgbClr val="A31515"/>
                </a:solidFill>
                <a:latin typeface="Consolas" panose="020B0609020204030204" pitchFamily="49" charset="0"/>
              </a:rPr>
              <a:t>\n</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("Le email n'est pas valide : %s\n",</a:t>
            </a:r>
            <a:r>
              <a:rPr lang="fr-FR" sz="1200" dirty="0" err="1">
                <a:solidFill>
                  <a:srgbClr val="000000"/>
                </a:solidFill>
                <a:latin typeface="Consolas" panose="020B0609020204030204" pitchFamily="49" charset="0"/>
              </a:rPr>
              <a:t>yytext</a:t>
            </a:r>
            <a:r>
              <a:rPr lang="fr-FR" sz="1200" dirty="0">
                <a:solidFill>
                  <a:srgbClr val="000000"/>
                </a:solidFill>
                <a:latin typeface="Consolas" panose="020B0609020204030204" pitchFamily="49" charset="0"/>
              </a:rPr>
              <a:t>);</a:t>
            </a:r>
            <a:r>
              <a:rPr lang="fr-FR" sz="1200" dirty="0">
                <a:solidFill>
                  <a:srgbClr val="795E26"/>
                </a:solidFill>
                <a:latin typeface="Consolas" panose="020B0609020204030204" pitchFamily="49" charset="0"/>
              </a:rPr>
              <a:t>exit</a:t>
            </a:r>
            <a:r>
              <a:rPr lang="fr-FR" sz="1200" dirty="0">
                <a:solidFill>
                  <a:srgbClr val="000000"/>
                </a:solidFill>
                <a:latin typeface="Consolas" panose="020B0609020204030204" pitchFamily="49" charset="0"/>
              </a:rPr>
              <a:t>(1);}</a:t>
            </a:r>
          </a:p>
          <a:p>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("donner votre email : ");</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yylex</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p>
        </p:txBody>
      </p:sp>
      <p:sp>
        <p:nvSpPr>
          <p:cNvPr id="26" name="ZoneTexte 25">
            <a:extLst>
              <a:ext uri="{FF2B5EF4-FFF2-40B4-BE49-F238E27FC236}">
                <a16:creationId xmlns:a16="http://schemas.microsoft.com/office/drawing/2014/main" id="{BC8333B5-3F40-42A1-B710-76D9165CECED}"/>
              </a:ext>
            </a:extLst>
          </p:cNvPr>
          <p:cNvSpPr txBox="1"/>
          <p:nvPr/>
        </p:nvSpPr>
        <p:spPr>
          <a:xfrm>
            <a:off x="2180803" y="4265481"/>
            <a:ext cx="1062470" cy="461665"/>
          </a:xfrm>
          <a:prstGeom prst="rect">
            <a:avLst/>
          </a:prstGeom>
          <a:noFill/>
        </p:spPr>
        <p:txBody>
          <a:bodyPr wrap="square" rtlCol="0">
            <a:spAutoFit/>
          </a:bodyPr>
          <a:lstStyle/>
          <a:p>
            <a:r>
              <a:rPr lang="fr-FR" dirty="0"/>
              <a:t>EX4.</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28" name="Connecteur droit avec flèche 27">
            <a:extLst>
              <a:ext uri="{FF2B5EF4-FFF2-40B4-BE49-F238E27FC236}">
                <a16:creationId xmlns:a16="http://schemas.microsoft.com/office/drawing/2014/main" id="{AF841EAC-2C48-4FEB-8C1E-12F4C7DDE1C5}"/>
              </a:ext>
            </a:extLst>
          </p:cNvPr>
          <p:cNvCxnSpPr>
            <a:cxnSpLocks/>
            <a:stCxn id="29" idx="3"/>
            <a:endCxn id="25" idx="1"/>
          </p:cNvCxnSpPr>
          <p:nvPr/>
        </p:nvCxnSpPr>
        <p:spPr>
          <a:xfrm>
            <a:off x="3129565" y="3663931"/>
            <a:ext cx="2929949" cy="8214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9" name="Image 28">
            <a:extLst>
              <a:ext uri="{FF2B5EF4-FFF2-40B4-BE49-F238E27FC236}">
                <a16:creationId xmlns:a16="http://schemas.microsoft.com/office/drawing/2014/main" id="{E6A7919A-54E3-4B0B-BC79-472EAF6D089F}"/>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
        <p:nvSpPr>
          <p:cNvPr id="46" name="ZoneTexte 45">
            <a:extLst>
              <a:ext uri="{FF2B5EF4-FFF2-40B4-BE49-F238E27FC236}">
                <a16:creationId xmlns:a16="http://schemas.microsoft.com/office/drawing/2014/main" id="{09149A6C-786D-4246-8F89-91780EA7A0F5}"/>
              </a:ext>
            </a:extLst>
          </p:cNvPr>
          <p:cNvSpPr txBox="1"/>
          <p:nvPr/>
        </p:nvSpPr>
        <p:spPr>
          <a:xfrm>
            <a:off x="244699" y="4900843"/>
            <a:ext cx="4743606" cy="1477328"/>
          </a:xfrm>
          <a:prstGeom prst="rect">
            <a:avLst/>
          </a:prstGeom>
          <a:noFill/>
        </p:spPr>
        <p:txBody>
          <a:bodyPr wrap="none" rtlCol="0">
            <a:spAutoFit/>
          </a:bodyPr>
          <a:lstStyle/>
          <a:p>
            <a:r>
              <a:rPr lang="fr-FR" dirty="0">
                <a:latin typeface="Consolas" panose="020B0609020204030204" pitchFamily="49" charset="0"/>
              </a:rPr>
              <a:t>cmd&gt; </a:t>
            </a:r>
            <a:r>
              <a:rPr lang="fr-FR" dirty="0" err="1">
                <a:latin typeface="Consolas" panose="020B0609020204030204" pitchFamily="49" charset="0"/>
              </a:rPr>
              <a:t>flex</a:t>
            </a:r>
            <a:r>
              <a:rPr lang="fr-FR" dirty="0">
                <a:latin typeface="Consolas" panose="020B0609020204030204" pitchFamily="49" charset="0"/>
              </a:rPr>
              <a:t> EX4.l</a:t>
            </a:r>
          </a:p>
          <a:p>
            <a:r>
              <a:rPr lang="fr-FR" dirty="0">
                <a:latin typeface="Consolas" panose="020B0609020204030204" pitchFamily="49" charset="0"/>
              </a:rPr>
              <a:t>cmd&gt; </a:t>
            </a:r>
            <a:r>
              <a:rPr lang="fr-FR" dirty="0" err="1">
                <a:latin typeface="Consolas" panose="020B0609020204030204" pitchFamily="49" charset="0"/>
              </a:rPr>
              <a:t>gcc</a:t>
            </a:r>
            <a:r>
              <a:rPr lang="fr-FR" dirty="0">
                <a:latin typeface="Consolas" panose="020B0609020204030204" pitchFamily="49" charset="0"/>
              </a:rPr>
              <a:t> </a:t>
            </a:r>
            <a:r>
              <a:rPr lang="fr-FR" dirty="0" err="1">
                <a:latin typeface="Consolas" panose="020B0609020204030204" pitchFamily="49" charset="0"/>
              </a:rPr>
              <a:t>lex.yy.c</a:t>
            </a:r>
            <a:endParaRPr lang="fr-FR" dirty="0">
              <a:latin typeface="Consolas" panose="020B0609020204030204" pitchFamily="49" charset="0"/>
            </a:endParaRPr>
          </a:p>
          <a:p>
            <a:r>
              <a:rPr lang="fr-FR" dirty="0">
                <a:latin typeface="Consolas" panose="020B0609020204030204" pitchFamily="49" charset="0"/>
              </a:rPr>
              <a:t>cmd&gt; a.exe</a:t>
            </a:r>
          </a:p>
          <a:p>
            <a:r>
              <a:rPr lang="fr-FR" dirty="0">
                <a:latin typeface="Consolas" panose="020B0609020204030204" pitchFamily="49" charset="0"/>
              </a:rPr>
              <a:t>donner votre email : ayoub_afi@emsi3</a:t>
            </a:r>
          </a:p>
          <a:p>
            <a:r>
              <a:rPr lang="fr-FR" dirty="0">
                <a:latin typeface="Consolas" panose="020B0609020204030204" pitchFamily="49" charset="0"/>
              </a:rPr>
              <a:t>Le mail valide : ayoub_afi@emsi3</a:t>
            </a:r>
          </a:p>
        </p:txBody>
      </p:sp>
    </p:spTree>
    <p:extLst>
      <p:ext uri="{BB962C8B-B14F-4D97-AF65-F5344CB8AC3E}">
        <p14:creationId xmlns:p14="http://schemas.microsoft.com/office/powerpoint/2010/main" val="225216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46E167-F0CF-48EC-8444-004D1D880B67}"/>
              </a:ext>
            </a:extLst>
          </p:cNvPr>
          <p:cNvSpPr>
            <a:spLocks noGrp="1"/>
          </p:cNvSpPr>
          <p:nvPr>
            <p:ph type="title"/>
          </p:nvPr>
        </p:nvSpPr>
        <p:spPr/>
        <p:txBody>
          <a:bodyPr/>
          <a:lstStyle/>
          <a:p>
            <a:r>
              <a:rPr lang="fr-FR" dirty="0"/>
              <a:t>EXERCICE 1 (PAGE 43 DU TP RÉVISION) :</a:t>
            </a:r>
          </a:p>
        </p:txBody>
      </p:sp>
      <p:sp>
        <p:nvSpPr>
          <p:cNvPr id="3" name="Espace réservé du numéro de diapositive 2">
            <a:extLst>
              <a:ext uri="{FF2B5EF4-FFF2-40B4-BE49-F238E27FC236}">
                <a16:creationId xmlns:a16="http://schemas.microsoft.com/office/drawing/2014/main" id="{84FB4061-D329-4C11-ABB8-F125DCCBF92F}"/>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54</a:t>
            </a:fld>
            <a:endParaRPr lang="fr-FR"/>
          </a:p>
        </p:txBody>
      </p:sp>
      <p:sp>
        <p:nvSpPr>
          <p:cNvPr id="4" name="Espace réservé du contenu 3">
            <a:extLst>
              <a:ext uri="{FF2B5EF4-FFF2-40B4-BE49-F238E27FC236}">
                <a16:creationId xmlns:a16="http://schemas.microsoft.com/office/drawing/2014/main" id="{48AEFD7F-C13E-46C9-94BE-601424C3803D}"/>
              </a:ext>
            </a:extLst>
          </p:cNvPr>
          <p:cNvSpPr>
            <a:spLocks noGrp="1"/>
          </p:cNvSpPr>
          <p:nvPr>
            <p:ph sz="quarter" idx="13"/>
          </p:nvPr>
        </p:nvSpPr>
        <p:spPr>
          <a:xfrm>
            <a:off x="244699" y="2047876"/>
            <a:ext cx="11831391" cy="4288307"/>
          </a:xfrm>
        </p:spPr>
        <p:txBody>
          <a:bodyPr/>
          <a:lstStyle/>
          <a:p>
            <a:r>
              <a:rPr lang="fr-FR" sz="3600" dirty="0"/>
              <a:t>Ecrire des programmes en langage Flex qui permettent de : </a:t>
            </a:r>
          </a:p>
          <a:p>
            <a:pPr marL="1002018" lvl="1" indent="-514350">
              <a:buFont typeface="+mj-lt"/>
              <a:buAutoNum type="arabicPeriod"/>
            </a:pPr>
            <a:r>
              <a:rPr lang="fr-FR" sz="4000" dirty="0"/>
              <a:t>Supprimer les lignes vides d'un fichier.</a:t>
            </a:r>
          </a:p>
          <a:p>
            <a:pPr marL="1002018" lvl="1" indent="-514350">
              <a:buFont typeface="+mj-lt"/>
              <a:buAutoNum type="arabicPeriod"/>
            </a:pPr>
            <a:r>
              <a:rPr lang="fr-FR" sz="4000" dirty="0"/>
              <a:t>Supprimer les lignes "blanches" c'est à dire ne contenant que des espaces et tabulations.</a:t>
            </a:r>
          </a:p>
          <a:p>
            <a:pPr marL="1002018" lvl="1" indent="-514350">
              <a:buFont typeface="+mj-lt"/>
              <a:buAutoNum type="arabicPeriod"/>
            </a:pPr>
            <a:r>
              <a:rPr lang="fr-FR" sz="4000" dirty="0"/>
              <a:t>Supprimer les "blancs" inutiles en fin de ligne.</a:t>
            </a:r>
          </a:p>
          <a:p>
            <a:endParaRPr lang="fr-FR" dirty="0"/>
          </a:p>
        </p:txBody>
      </p:sp>
    </p:spTree>
    <p:extLst>
      <p:ext uri="{BB962C8B-B14F-4D97-AF65-F5344CB8AC3E}">
        <p14:creationId xmlns:p14="http://schemas.microsoft.com/office/powerpoint/2010/main" val="2313128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1 (PAGE 43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55</a:t>
            </a:fld>
            <a:endParaRPr lang="fr-F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711200" y="1428366"/>
            <a:ext cx="6296348" cy="383763"/>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chemeClr val="tx1"/>
              </a:buClr>
              <a:buFont typeface="Wingdings" panose="05000000000000000000" pitchFamily="2" charset="2"/>
              <a:buChar char="§"/>
            </a:pPr>
            <a:r>
              <a:rPr lang="fr-FR" sz="2000" dirty="0"/>
              <a:t>Résolutions :</a:t>
            </a:r>
          </a:p>
        </p:txBody>
      </p:sp>
      <p:sp>
        <p:nvSpPr>
          <p:cNvPr id="25" name="Rectangle 24">
            <a:extLst>
              <a:ext uri="{FF2B5EF4-FFF2-40B4-BE49-F238E27FC236}">
                <a16:creationId xmlns:a16="http://schemas.microsoft.com/office/drawing/2014/main" id="{D6B14EA4-12AC-417A-9D72-9B498AC724F5}"/>
              </a:ext>
            </a:extLst>
          </p:cNvPr>
          <p:cNvSpPr/>
          <p:nvPr/>
        </p:nvSpPr>
        <p:spPr>
          <a:xfrm>
            <a:off x="4258972" y="2314637"/>
            <a:ext cx="3674055" cy="4170372"/>
          </a:xfrm>
          <a:prstGeom prst="rect">
            <a:avLst/>
          </a:prstGeom>
          <a:ln>
            <a:solidFill>
              <a:schemeClr val="accent2"/>
            </a:solidFill>
          </a:ln>
        </p:spPr>
        <p:txBody>
          <a:bodyPr wrap="square">
            <a:spAutoFit/>
          </a:bodyPr>
          <a:lstStyle/>
          <a:p>
            <a:r>
              <a:rPr lang="fr-FR" sz="1200" dirty="0">
                <a:solidFill>
                  <a:srgbClr val="000000"/>
                </a:solidFill>
                <a:latin typeface="Consolas" panose="020B0609020204030204" pitchFamily="49" charset="0"/>
              </a:rPr>
              <a:t>%{</a:t>
            </a: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stdio.h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stdlib.h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100" dirty="0">
                <a:solidFill>
                  <a:srgbClr val="811F3F"/>
                </a:solidFill>
                <a:latin typeface="Consolas" panose="020B0609020204030204" pitchFamily="49" charset="0"/>
              </a:rPr>
              <a:t>[</a:t>
            </a:r>
            <a:r>
              <a:rPr lang="fr-FR" sz="1100" dirty="0">
                <a:solidFill>
                  <a:srgbClr val="A31515"/>
                </a:solidFill>
                <a:latin typeface="Consolas" panose="020B0609020204030204" pitchFamily="49" charset="0"/>
              </a:rPr>
              <a:t>\t</a:t>
            </a:r>
            <a:r>
              <a:rPr lang="fr-FR" sz="1100" dirty="0">
                <a:solidFill>
                  <a:srgbClr val="811F3F"/>
                </a:solidFill>
                <a:latin typeface="Consolas" panose="020B0609020204030204" pitchFamily="49" charset="0"/>
              </a:rPr>
              <a:t> ]</a:t>
            </a:r>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 ");}</a:t>
            </a:r>
          </a:p>
          <a:p>
            <a:r>
              <a:rPr lang="pt-BR" sz="1100" dirty="0">
                <a:solidFill>
                  <a:srgbClr val="811F3F"/>
                </a:solidFill>
                <a:latin typeface="Consolas" panose="020B0609020204030204" pitchFamily="49" charset="0"/>
              </a:rPr>
              <a:t>[</a:t>
            </a:r>
            <a:r>
              <a:rPr lang="pt-BR" sz="1100" dirty="0">
                <a:solidFill>
                  <a:srgbClr val="D16969"/>
                </a:solidFill>
                <a:latin typeface="Consolas" panose="020B0609020204030204" pitchFamily="49" charset="0"/>
              </a:rPr>
              <a:t>^</a:t>
            </a:r>
            <a:r>
              <a:rPr lang="pt-BR" sz="1100" dirty="0">
                <a:solidFill>
                  <a:srgbClr val="A31515"/>
                </a:solidFill>
                <a:latin typeface="Consolas" panose="020B0609020204030204" pitchFamily="49" charset="0"/>
              </a:rPr>
              <a:t>\t\n</a:t>
            </a:r>
            <a:r>
              <a:rPr lang="pt-BR" sz="1100" dirty="0">
                <a:solidFill>
                  <a:srgbClr val="811F3F"/>
                </a:solidFill>
                <a:latin typeface="Consolas" panose="020B0609020204030204" pitchFamily="49" charset="0"/>
              </a:rPr>
              <a:t> ]</a:t>
            </a:r>
            <a:r>
              <a:rPr lang="pt-BR" sz="1100" dirty="0">
                <a:solidFill>
                  <a:srgbClr val="000000"/>
                </a:solidFill>
                <a:latin typeface="Consolas" panose="020B0609020204030204" pitchFamily="49" charset="0"/>
              </a:rPr>
              <a:t>+ {</a:t>
            </a:r>
            <a:r>
              <a:rPr lang="pt-BR" sz="1100" dirty="0">
                <a:solidFill>
                  <a:srgbClr val="795E26"/>
                </a:solidFill>
                <a:latin typeface="Consolas" panose="020B0609020204030204" pitchFamily="49" charset="0"/>
              </a:rPr>
              <a:t>printf</a:t>
            </a:r>
            <a:r>
              <a:rPr lang="pt-BR" sz="1100" dirty="0">
                <a:solidFill>
                  <a:srgbClr val="000000"/>
                </a:solidFill>
                <a:latin typeface="Consolas" panose="020B0609020204030204" pitchFamily="49" charset="0"/>
              </a:rPr>
              <a:t>("%s",yytext);}</a:t>
            </a:r>
            <a:br>
              <a:rPr lang="fr-FR" sz="1200" dirty="0">
                <a:solidFill>
                  <a:srgbClr val="000000"/>
                </a:solidFill>
                <a:latin typeface="Consolas" panose="020B0609020204030204" pitchFamily="49" charset="0"/>
              </a:rPr>
            </a:br>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FILE *fichier;</a:t>
            </a:r>
          </a:p>
          <a:p>
            <a:r>
              <a:rPr lang="fr-FR" sz="1100" dirty="0">
                <a:solidFill>
                  <a:srgbClr val="000000"/>
                </a:solidFill>
                <a:latin typeface="Consolas" panose="020B0609020204030204" pitchFamily="49" charset="0"/>
              </a:rPr>
              <a:t>    char </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[100];</a:t>
            </a:r>
          </a:p>
          <a:p>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("Nom du fichier a analyser : ");</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gets</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fichier = </a:t>
            </a:r>
            <a:r>
              <a:rPr lang="fr-FR" sz="1100" dirty="0" err="1">
                <a:solidFill>
                  <a:srgbClr val="795E26"/>
                </a:solidFill>
                <a:latin typeface="Consolas" panose="020B0609020204030204" pitchFamily="49" charset="0"/>
              </a:rPr>
              <a:t>fopen</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,"r+");</a:t>
            </a:r>
          </a:p>
          <a:p>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yyin</a:t>
            </a:r>
            <a:r>
              <a:rPr lang="fr-FR" sz="1100" dirty="0">
                <a:solidFill>
                  <a:srgbClr val="000000"/>
                </a:solidFill>
                <a:latin typeface="Consolas" panose="020B0609020204030204" pitchFamily="49" charset="0"/>
              </a:rPr>
              <a:t> = fichier;</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yylex</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fclose</a:t>
            </a:r>
            <a:r>
              <a:rPr lang="fr-FR" sz="1100" dirty="0">
                <a:solidFill>
                  <a:srgbClr val="000000"/>
                </a:solidFill>
                <a:latin typeface="Consolas" panose="020B0609020204030204" pitchFamily="49" charset="0"/>
              </a:rPr>
              <a:t>(fichier);</a:t>
            </a:r>
          </a:p>
          <a:p>
            <a:r>
              <a:rPr lang="fr-FR" sz="11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4EA5AB36-38B2-4BDE-9E4D-35BEFBF1A1D5}"/>
              </a:ext>
            </a:extLst>
          </p:cNvPr>
          <p:cNvSpPr/>
          <p:nvPr/>
        </p:nvSpPr>
        <p:spPr>
          <a:xfrm>
            <a:off x="244700" y="2376188"/>
            <a:ext cx="3674056" cy="4124206"/>
          </a:xfrm>
          <a:prstGeom prst="rect">
            <a:avLst/>
          </a:prstGeom>
          <a:ln>
            <a:solidFill>
              <a:schemeClr val="accent2"/>
            </a:solidFill>
          </a:ln>
        </p:spPr>
        <p:txBody>
          <a:bodyPr wrap="square">
            <a:spAutoFit/>
          </a:bodyPr>
          <a:lstStyle/>
          <a:p>
            <a:r>
              <a:rPr lang="fr-FR" sz="1100" dirty="0">
                <a:solidFill>
                  <a:srgbClr val="000000"/>
                </a:solidFill>
                <a:latin typeface="Consolas" panose="020B0609020204030204" pitchFamily="49" charset="0"/>
              </a:rPr>
              <a:t>%{</a:t>
            </a: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stdio.h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stdlib.h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a:t>
            </a:r>
          </a:p>
          <a:p>
            <a:r>
              <a:rPr lang="fr-FR" sz="1400" dirty="0">
                <a:solidFill>
                  <a:srgbClr val="FF0000"/>
                </a:solidFill>
                <a:latin typeface="Consolas" panose="020B0609020204030204" pitchFamily="49" charset="0"/>
              </a:rPr>
              <a:t>^</a:t>
            </a:r>
            <a:r>
              <a:rPr lang="fr-FR" sz="1400" dirty="0">
                <a:solidFill>
                  <a:srgbClr val="811F3F"/>
                </a:solidFill>
                <a:latin typeface="Consolas" panose="020B0609020204030204" pitchFamily="49" charset="0"/>
              </a:rPr>
              <a:t>\</a:t>
            </a:r>
            <a:r>
              <a:rPr lang="fr-FR" sz="1400" dirty="0">
                <a:solidFill>
                  <a:srgbClr val="A31515"/>
                </a:solidFill>
                <a:latin typeface="Consolas" panose="020B0609020204030204" pitchFamily="49" charset="0"/>
              </a:rPr>
              <a:t>n</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a:t>
            </a:r>
          </a:p>
          <a:p>
            <a:r>
              <a:rPr lang="pt-BR" sz="1400" dirty="0">
                <a:solidFill>
                  <a:srgbClr val="811F3F"/>
                </a:solidFill>
                <a:latin typeface="Consolas" panose="020B0609020204030204" pitchFamily="49" charset="0"/>
              </a:rPr>
              <a:t>[</a:t>
            </a:r>
            <a:r>
              <a:rPr lang="pt-BR" sz="1400" dirty="0">
                <a:solidFill>
                  <a:srgbClr val="D16969"/>
                </a:solidFill>
                <a:latin typeface="Consolas" panose="020B0609020204030204" pitchFamily="49" charset="0"/>
              </a:rPr>
              <a:t>^</a:t>
            </a:r>
            <a:r>
              <a:rPr lang="pt-BR" sz="1400" dirty="0">
                <a:solidFill>
                  <a:srgbClr val="A31515"/>
                </a:solidFill>
                <a:latin typeface="Consolas" panose="020B0609020204030204" pitchFamily="49" charset="0"/>
              </a:rPr>
              <a:t>\t\n</a:t>
            </a:r>
            <a:r>
              <a:rPr lang="pt-BR" sz="1400" dirty="0">
                <a:solidFill>
                  <a:srgbClr val="811F3F"/>
                </a:solidFill>
                <a:latin typeface="Consolas" panose="020B0609020204030204" pitchFamily="49" charset="0"/>
              </a:rPr>
              <a:t> ]</a:t>
            </a:r>
            <a:r>
              <a:rPr lang="pt-BR" sz="1400" dirty="0">
                <a:solidFill>
                  <a:srgbClr val="000000"/>
                </a:solidFill>
                <a:latin typeface="Consolas" panose="020B0609020204030204" pitchFamily="49" charset="0"/>
              </a:rPr>
              <a:t>+ {</a:t>
            </a:r>
            <a:r>
              <a:rPr lang="pt-BR" sz="1400" dirty="0">
                <a:solidFill>
                  <a:srgbClr val="795E26"/>
                </a:solidFill>
                <a:latin typeface="Consolas" panose="020B0609020204030204" pitchFamily="49" charset="0"/>
              </a:rPr>
              <a:t>printf</a:t>
            </a:r>
            <a:r>
              <a:rPr lang="pt-BR" sz="1400" dirty="0">
                <a:solidFill>
                  <a:srgbClr val="000000"/>
                </a:solidFill>
                <a:latin typeface="Consolas" panose="020B0609020204030204" pitchFamily="49" charset="0"/>
              </a:rPr>
              <a:t>("%s",yytext);}</a:t>
            </a:r>
            <a:br>
              <a:rPr lang="fr-FR" sz="1100" dirty="0">
                <a:solidFill>
                  <a:srgbClr val="000000"/>
                </a:solidFill>
                <a:latin typeface="Consolas" panose="020B0609020204030204" pitchFamily="49" charset="0"/>
              </a:rPr>
            </a:br>
            <a:r>
              <a:rPr lang="fr-FR" sz="1100" dirty="0">
                <a:solidFill>
                  <a:srgbClr val="000000"/>
                </a:solidFill>
                <a:latin typeface="Consolas" panose="020B0609020204030204" pitchFamily="49" charset="0"/>
              </a:rPr>
              <a:t>%%</a:t>
            </a:r>
          </a:p>
          <a:p>
            <a:r>
              <a:rPr lang="fr-FR" sz="1100" dirty="0">
                <a:solidFill>
                  <a:srgbClr val="0000FF"/>
                </a:solidFill>
                <a:latin typeface="Consolas" panose="020B0609020204030204" pitchFamily="49" charset="0"/>
              </a:rPr>
              <a:t>int</a:t>
            </a:r>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main</a:t>
            </a:r>
            <a:r>
              <a:rPr lang="fr-FR" sz="1100" dirty="0">
                <a:solidFill>
                  <a:srgbClr val="000000"/>
                </a:solidFill>
                <a:latin typeface="Consolas" panose="020B0609020204030204" pitchFamily="49" charset="0"/>
              </a:rPr>
              <a:t>() </a:t>
            </a:r>
          </a:p>
          <a:p>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FILE *fichier;</a:t>
            </a:r>
          </a:p>
          <a:p>
            <a:r>
              <a:rPr lang="fr-FR" sz="1100" dirty="0">
                <a:solidFill>
                  <a:srgbClr val="000000"/>
                </a:solidFill>
                <a:latin typeface="Consolas" panose="020B0609020204030204" pitchFamily="49" charset="0"/>
              </a:rPr>
              <a:t>    char </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[100];</a:t>
            </a:r>
          </a:p>
          <a:p>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("Nom du fichier a analyser : ");</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gets</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fichier = </a:t>
            </a:r>
            <a:r>
              <a:rPr lang="fr-FR" sz="1100" dirty="0" err="1">
                <a:solidFill>
                  <a:srgbClr val="795E26"/>
                </a:solidFill>
                <a:latin typeface="Consolas" panose="020B0609020204030204" pitchFamily="49" charset="0"/>
              </a:rPr>
              <a:t>fopen</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,"r+");</a:t>
            </a:r>
          </a:p>
          <a:p>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yyin</a:t>
            </a:r>
            <a:r>
              <a:rPr lang="fr-FR" sz="1100" dirty="0">
                <a:solidFill>
                  <a:srgbClr val="000000"/>
                </a:solidFill>
                <a:latin typeface="Consolas" panose="020B0609020204030204" pitchFamily="49" charset="0"/>
              </a:rPr>
              <a:t> = fichier;</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yylex</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fclose</a:t>
            </a:r>
            <a:r>
              <a:rPr lang="fr-FR" sz="1100" dirty="0">
                <a:solidFill>
                  <a:srgbClr val="000000"/>
                </a:solidFill>
                <a:latin typeface="Consolas" panose="020B0609020204030204" pitchFamily="49" charset="0"/>
              </a:rPr>
              <a:t>(fichier);</a:t>
            </a:r>
          </a:p>
          <a:p>
            <a:r>
              <a:rPr lang="fr-FR" sz="1100" dirty="0">
                <a:solidFill>
                  <a:srgbClr val="000000"/>
                </a:solidFill>
                <a:latin typeface="Consolas" panose="020B0609020204030204" pitchFamily="49" charset="0"/>
              </a:rPr>
              <a:t>    return 0;</a:t>
            </a:r>
          </a:p>
          <a:p>
            <a:r>
              <a:rPr lang="fr-FR" sz="11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01921318-04D2-4CA7-8853-C2AB66EFC364}"/>
              </a:ext>
            </a:extLst>
          </p:cNvPr>
          <p:cNvSpPr/>
          <p:nvPr/>
        </p:nvSpPr>
        <p:spPr>
          <a:xfrm>
            <a:off x="244699" y="1961647"/>
            <a:ext cx="3674055" cy="4145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QUESTION 1</a:t>
            </a:r>
          </a:p>
        </p:txBody>
      </p:sp>
      <p:sp>
        <p:nvSpPr>
          <p:cNvPr id="14" name="Rectangle 13">
            <a:extLst>
              <a:ext uri="{FF2B5EF4-FFF2-40B4-BE49-F238E27FC236}">
                <a16:creationId xmlns:a16="http://schemas.microsoft.com/office/drawing/2014/main" id="{E6FA66A9-5255-46F1-9955-5DEDA7031031}"/>
              </a:ext>
            </a:extLst>
          </p:cNvPr>
          <p:cNvSpPr/>
          <p:nvPr/>
        </p:nvSpPr>
        <p:spPr>
          <a:xfrm>
            <a:off x="4258971" y="1946261"/>
            <a:ext cx="3674055" cy="38376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QUESTION 2</a:t>
            </a:r>
          </a:p>
        </p:txBody>
      </p:sp>
      <p:sp>
        <p:nvSpPr>
          <p:cNvPr id="15" name="Rectangle 14">
            <a:extLst>
              <a:ext uri="{FF2B5EF4-FFF2-40B4-BE49-F238E27FC236}">
                <a16:creationId xmlns:a16="http://schemas.microsoft.com/office/drawing/2014/main" id="{E3D13A6C-6620-4661-A362-4D10B9647133}"/>
              </a:ext>
            </a:extLst>
          </p:cNvPr>
          <p:cNvSpPr/>
          <p:nvPr/>
        </p:nvSpPr>
        <p:spPr>
          <a:xfrm>
            <a:off x="8273247" y="2330024"/>
            <a:ext cx="3674054" cy="4170372"/>
          </a:xfrm>
          <a:prstGeom prst="rect">
            <a:avLst/>
          </a:prstGeom>
          <a:ln>
            <a:solidFill>
              <a:schemeClr val="accent2"/>
            </a:solidFill>
          </a:ln>
        </p:spPr>
        <p:txBody>
          <a:bodyPr wrap="square">
            <a:spAutoFit/>
          </a:bodyPr>
          <a:lstStyle/>
          <a:p>
            <a:r>
              <a:rPr lang="fr-FR" sz="1200" dirty="0">
                <a:solidFill>
                  <a:srgbClr val="000000"/>
                </a:solidFill>
                <a:latin typeface="Consolas" panose="020B0609020204030204" pitchFamily="49" charset="0"/>
              </a:rPr>
              <a:t>%{</a:t>
            </a: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stdio.h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stdlib.h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100" dirty="0">
                <a:solidFill>
                  <a:srgbClr val="811F3F"/>
                </a:solidFill>
                <a:latin typeface="Consolas" panose="020B0609020204030204" pitchFamily="49" charset="0"/>
              </a:rPr>
              <a:t>[</a:t>
            </a:r>
            <a:r>
              <a:rPr lang="fr-FR" sz="1100" dirty="0">
                <a:solidFill>
                  <a:srgbClr val="A31515"/>
                </a:solidFill>
                <a:latin typeface="Consolas" panose="020B0609020204030204" pitchFamily="49" charset="0"/>
              </a:rPr>
              <a:t>\t</a:t>
            </a:r>
            <a:r>
              <a:rPr lang="fr-FR" sz="1100" dirty="0">
                <a:solidFill>
                  <a:srgbClr val="811F3F"/>
                </a:solidFill>
                <a:latin typeface="Consolas" panose="020B0609020204030204" pitchFamily="49" charset="0"/>
              </a:rPr>
              <a:t> ]</a:t>
            </a:r>
            <a:r>
              <a:rPr lang="fr-FR" sz="1100" dirty="0">
                <a:solidFill>
                  <a:srgbClr val="000000"/>
                </a:solidFill>
                <a:latin typeface="Consolas" panose="020B0609020204030204" pitchFamily="49" charset="0"/>
              </a:rPr>
              <a:t>*</a:t>
            </a:r>
            <a:r>
              <a:rPr lang="pt-BR" sz="1100" dirty="0">
                <a:solidFill>
                  <a:srgbClr val="A31515"/>
                </a:solidFill>
                <a:latin typeface="Consolas" panose="020B0609020204030204" pitchFamily="49" charset="0"/>
              </a:rPr>
              <a:t>\n</a:t>
            </a:r>
            <a:r>
              <a:rPr lang="pt-BR" sz="1100" dirty="0">
                <a:solidFill>
                  <a:srgbClr val="811F3F"/>
                </a:solidFill>
                <a:latin typeface="Consolas" panose="020B0609020204030204" pitchFamily="49" charset="0"/>
              </a:rPr>
              <a:t> </a:t>
            </a:r>
            <a:r>
              <a:rPr lang="fr-FR" sz="1100" dirty="0">
                <a:solidFill>
                  <a:srgbClr val="000000"/>
                </a:solidFill>
                <a:latin typeface="Consolas" panose="020B0609020204030204" pitchFamily="49" charset="0"/>
              </a:rPr>
              <a:t>{</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a:t>
            </a:r>
          </a:p>
          <a:p>
            <a:r>
              <a:rPr lang="pt-BR" sz="1100" dirty="0">
                <a:solidFill>
                  <a:srgbClr val="811F3F"/>
                </a:solidFill>
                <a:latin typeface="Consolas" panose="020B0609020204030204" pitchFamily="49" charset="0"/>
              </a:rPr>
              <a:t>[</a:t>
            </a:r>
            <a:r>
              <a:rPr lang="pt-BR" sz="1100" dirty="0">
                <a:solidFill>
                  <a:srgbClr val="D16969"/>
                </a:solidFill>
                <a:latin typeface="Consolas" panose="020B0609020204030204" pitchFamily="49" charset="0"/>
              </a:rPr>
              <a:t>^</a:t>
            </a:r>
            <a:r>
              <a:rPr lang="pt-BR" sz="1100" dirty="0">
                <a:solidFill>
                  <a:srgbClr val="A31515"/>
                </a:solidFill>
                <a:latin typeface="Consolas" panose="020B0609020204030204" pitchFamily="49" charset="0"/>
              </a:rPr>
              <a:t>\t\n</a:t>
            </a:r>
            <a:r>
              <a:rPr lang="pt-BR" sz="1100" dirty="0">
                <a:solidFill>
                  <a:srgbClr val="811F3F"/>
                </a:solidFill>
                <a:latin typeface="Consolas" panose="020B0609020204030204" pitchFamily="49" charset="0"/>
              </a:rPr>
              <a:t> ]</a:t>
            </a:r>
            <a:r>
              <a:rPr lang="pt-BR" sz="1100" dirty="0">
                <a:solidFill>
                  <a:srgbClr val="000000"/>
                </a:solidFill>
                <a:latin typeface="Consolas" panose="020B0609020204030204" pitchFamily="49" charset="0"/>
              </a:rPr>
              <a:t>+ {</a:t>
            </a:r>
            <a:r>
              <a:rPr lang="pt-BR" sz="1100" dirty="0">
                <a:solidFill>
                  <a:srgbClr val="795E26"/>
                </a:solidFill>
                <a:latin typeface="Consolas" panose="020B0609020204030204" pitchFamily="49" charset="0"/>
              </a:rPr>
              <a:t>printf</a:t>
            </a:r>
            <a:r>
              <a:rPr lang="pt-BR" sz="1100" dirty="0">
                <a:solidFill>
                  <a:srgbClr val="000000"/>
                </a:solidFill>
                <a:latin typeface="Consolas" panose="020B0609020204030204" pitchFamily="49" charset="0"/>
              </a:rPr>
              <a:t>("%s",yytext);}</a:t>
            </a:r>
            <a:br>
              <a:rPr lang="fr-FR" sz="1200" dirty="0">
                <a:solidFill>
                  <a:srgbClr val="000000"/>
                </a:solidFill>
                <a:latin typeface="Consolas" panose="020B0609020204030204" pitchFamily="49" charset="0"/>
              </a:rPr>
            </a:br>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FILE *fichier;</a:t>
            </a:r>
          </a:p>
          <a:p>
            <a:r>
              <a:rPr lang="fr-FR" sz="1100" dirty="0">
                <a:solidFill>
                  <a:srgbClr val="000000"/>
                </a:solidFill>
                <a:latin typeface="Consolas" panose="020B0609020204030204" pitchFamily="49" charset="0"/>
              </a:rPr>
              <a:t>    char </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[100];</a:t>
            </a:r>
          </a:p>
          <a:p>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("Nom du fichier a analyser : ");</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gets</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fichier = </a:t>
            </a:r>
            <a:r>
              <a:rPr lang="fr-FR" sz="1100" dirty="0" err="1">
                <a:solidFill>
                  <a:srgbClr val="795E26"/>
                </a:solidFill>
                <a:latin typeface="Consolas" panose="020B0609020204030204" pitchFamily="49" charset="0"/>
              </a:rPr>
              <a:t>fopen</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,"r+");</a:t>
            </a:r>
          </a:p>
          <a:p>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yyin</a:t>
            </a:r>
            <a:r>
              <a:rPr lang="fr-FR" sz="1100" dirty="0">
                <a:solidFill>
                  <a:srgbClr val="000000"/>
                </a:solidFill>
                <a:latin typeface="Consolas" panose="020B0609020204030204" pitchFamily="49" charset="0"/>
              </a:rPr>
              <a:t> = fichier;</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yylex</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fclose</a:t>
            </a:r>
            <a:r>
              <a:rPr lang="fr-FR" sz="1100" dirty="0">
                <a:solidFill>
                  <a:srgbClr val="000000"/>
                </a:solidFill>
                <a:latin typeface="Consolas" panose="020B0609020204030204" pitchFamily="49" charset="0"/>
              </a:rPr>
              <a:t>(fichier);</a:t>
            </a:r>
          </a:p>
          <a:p>
            <a:r>
              <a:rPr lang="fr-FR" sz="11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16" name="Rectangle 15">
            <a:extLst>
              <a:ext uri="{FF2B5EF4-FFF2-40B4-BE49-F238E27FC236}">
                <a16:creationId xmlns:a16="http://schemas.microsoft.com/office/drawing/2014/main" id="{17835BAF-5FF3-40FA-AB98-09578DCC233B}"/>
              </a:ext>
            </a:extLst>
          </p:cNvPr>
          <p:cNvSpPr/>
          <p:nvPr/>
        </p:nvSpPr>
        <p:spPr>
          <a:xfrm>
            <a:off x="8273246" y="1961647"/>
            <a:ext cx="3674055" cy="38376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QUESTION 3</a:t>
            </a:r>
          </a:p>
        </p:txBody>
      </p:sp>
    </p:spTree>
    <p:extLst>
      <p:ext uri="{BB962C8B-B14F-4D97-AF65-F5344CB8AC3E}">
        <p14:creationId xmlns:p14="http://schemas.microsoft.com/office/powerpoint/2010/main" val="2501079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IMPLANTATION D'UNE GRAMMAIRE LR EN LE LANGAGE YACC (LALR) SUR BISON</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400" b="1" dirty="0"/>
              <a:t> 1 - L'ANALYSE SYNTAXIQUE ASCENDANTE </a:t>
            </a:r>
            <a:endParaRPr lang="fr-FR" sz="4800" b="1" dirty="0"/>
          </a:p>
        </p:txBody>
      </p:sp>
      <p:pic>
        <p:nvPicPr>
          <p:cNvPr id="7" name="Espace réservé pour une image  6">
            <a:extLst>
              <a:ext uri="{FF2B5EF4-FFF2-40B4-BE49-F238E27FC236}">
                <a16:creationId xmlns:a16="http://schemas.microsoft.com/office/drawing/2014/main" id="{0B85E9F9-DA84-4E09-AD3B-068BD5ACE678}"/>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0823" r="10823"/>
          <a:stretch>
            <a:fillRect/>
          </a:stretch>
        </p:blipFill>
        <p:spPr>
          <a:xfrm>
            <a:off x="2009104" y="0"/>
            <a:ext cx="10182896" cy="4572000"/>
          </a:xfrm>
        </p:spPr>
      </p:pic>
      <p:sp>
        <p:nvSpPr>
          <p:cNvPr id="6" name="Titre 1">
            <a:extLst>
              <a:ext uri="{FF2B5EF4-FFF2-40B4-BE49-F238E27FC236}">
                <a16:creationId xmlns:a16="http://schemas.microsoft.com/office/drawing/2014/main" id="{C9A68288-A3DC-4DC2-83E0-03F36AF65CC1}"/>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3</a:t>
            </a:r>
          </a:p>
        </p:txBody>
      </p:sp>
      <p:sp>
        <p:nvSpPr>
          <p:cNvPr id="8" name="ZoneTexte 7">
            <a:extLst>
              <a:ext uri="{FF2B5EF4-FFF2-40B4-BE49-F238E27FC236}">
                <a16:creationId xmlns:a16="http://schemas.microsoft.com/office/drawing/2014/main" id="{0762C752-5E72-4D7F-ADA5-CE442D18AF8A}"/>
              </a:ext>
            </a:extLst>
          </p:cNvPr>
          <p:cNvSpPr txBox="1"/>
          <p:nvPr/>
        </p:nvSpPr>
        <p:spPr>
          <a:xfrm>
            <a:off x="4177956" y="577840"/>
            <a:ext cx="5845191" cy="3416320"/>
          </a:xfrm>
          <a:prstGeom prst="rect">
            <a:avLst/>
          </a:prstGeom>
          <a:noFill/>
        </p:spPr>
        <p:txBody>
          <a:bodyPr wrap="none" rtlCol="0">
            <a:spAutoFit/>
          </a:bodyPr>
          <a:lstStyle/>
          <a:p>
            <a:pPr algn="ctr"/>
            <a:r>
              <a:rPr lang="fr-FR" sz="7200" b="1" dirty="0">
                <a:solidFill>
                  <a:srgbClr val="00A400"/>
                </a:solidFill>
                <a:effectLst>
                  <a:outerShdw blurRad="38100" dist="38100" dir="2700000" algn="tl">
                    <a:srgbClr val="000000">
                      <a:alpha val="43137"/>
                    </a:srgbClr>
                  </a:outerShdw>
                </a:effectLst>
              </a:rPr>
              <a:t>YACC</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Bison</a:t>
            </a:r>
          </a:p>
          <a:p>
            <a:pPr algn="ctr"/>
            <a:r>
              <a:rPr lang="fr-FR" sz="7200" b="1" dirty="0">
                <a:effectLst>
                  <a:outerShdw blurRad="38100" dist="38100" dir="2700000" algn="tl">
                    <a:srgbClr val="000000">
                      <a:alpha val="43137"/>
                    </a:srgbClr>
                  </a:outerShdw>
                </a:effectLst>
              </a:rPr>
              <a:t>&amp;</a:t>
            </a:r>
          </a:p>
          <a:p>
            <a:pPr algn="ctr"/>
            <a:r>
              <a:rPr lang="fr-FR" sz="7200" b="1" dirty="0" err="1">
                <a:solidFill>
                  <a:srgbClr val="FF0000"/>
                </a:solidFill>
                <a:effectLst>
                  <a:outerShdw blurRad="38100" dist="38100" dir="2700000" algn="tl">
                    <a:srgbClr val="000000">
                      <a:alpha val="43137"/>
                    </a:srgbClr>
                  </a:outerShdw>
                </a:effectLst>
              </a:rPr>
              <a:t>RegEx</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Flex</a:t>
            </a:r>
            <a:endParaRPr lang="fr-FR" sz="32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1940399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SYNTAXIQUE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57</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1279614"/>
          </a:xfrm>
        </p:spPr>
        <p:txBody>
          <a:bodyPr>
            <a:normAutofit fontScale="92500" lnSpcReduction="20000"/>
          </a:bodyPr>
          <a:lstStyle/>
          <a:p>
            <a:r>
              <a:rPr lang="fr-FR" sz="2400" dirty="0"/>
              <a:t>L'analyseur syntaxique est chargé de </a:t>
            </a:r>
            <a:r>
              <a:rPr lang="fr-FR" sz="2400" dirty="0">
                <a:solidFill>
                  <a:schemeClr val="bg2">
                    <a:lumMod val="50000"/>
                  </a:schemeClr>
                </a:solidFill>
              </a:rPr>
              <a:t>lire</a:t>
            </a:r>
            <a:r>
              <a:rPr lang="fr-FR" sz="2400" dirty="0"/>
              <a:t> les unités lexicaux validées par l’analyseur lexical et les groupent hiérarchiquement dans des collections imbriquées (phrases) ayant une signification collective, et produit en sorti un </a:t>
            </a:r>
            <a:r>
              <a:rPr lang="fr-FR" sz="2400" b="1" dirty="0"/>
              <a:t>arbre syntaxique</a:t>
            </a:r>
            <a:r>
              <a:rPr lang="fr-FR" sz="2400" dirty="0"/>
              <a:t>. Puis L'analyse sémantique complète le sens de la syntaxe via une </a:t>
            </a:r>
            <a:r>
              <a:rPr lang="fr-FR" sz="2400" b="1" u="sng" dirty="0"/>
              <a:t>traduction dirigée par syntaxe</a:t>
            </a:r>
            <a:r>
              <a:rPr lang="fr-FR" sz="2400" dirty="0"/>
              <a:t>, et produit l’</a:t>
            </a:r>
            <a:r>
              <a:rPr lang="fr-FR" sz="2400" b="1" dirty="0"/>
              <a:t>arbre syntaxique Décoré.</a:t>
            </a:r>
            <a:endParaRPr lang="fr-FR" sz="2400" dirty="0"/>
          </a:p>
          <a:p>
            <a:endParaRPr lang="fr-FR" sz="2400" dirty="0"/>
          </a:p>
          <a:p>
            <a:pPr marL="0" indent="0">
              <a:buNone/>
            </a:pPr>
            <a:endParaRPr lang="fr-FR" dirty="0"/>
          </a:p>
        </p:txBody>
      </p:sp>
      <p:sp>
        <p:nvSpPr>
          <p:cNvPr id="5" name="Rectangle 4">
            <a:extLst>
              <a:ext uri="{FF2B5EF4-FFF2-40B4-BE49-F238E27FC236}">
                <a16:creationId xmlns:a16="http://schemas.microsoft.com/office/drawing/2014/main" id="{C0EC5818-7F85-40D5-9FA4-6ADA8C6F45CE}"/>
              </a:ext>
            </a:extLst>
          </p:cNvPr>
          <p:cNvSpPr/>
          <p:nvPr/>
        </p:nvSpPr>
        <p:spPr>
          <a:xfrm>
            <a:off x="4144851" y="3171163"/>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SYNTAXIQUE</a:t>
            </a:r>
          </a:p>
        </p:txBody>
      </p:sp>
      <p:cxnSp>
        <p:nvCxnSpPr>
          <p:cNvPr id="7" name="Connecteur droit avec flèche 6">
            <a:extLst>
              <a:ext uri="{FF2B5EF4-FFF2-40B4-BE49-F238E27FC236}">
                <a16:creationId xmlns:a16="http://schemas.microsoft.com/office/drawing/2014/main" id="{671215C1-C160-498A-A2A3-F915B5D88359}"/>
              </a:ext>
            </a:extLst>
          </p:cNvPr>
          <p:cNvCxnSpPr>
            <a:cxnSpLocks/>
            <a:stCxn id="14" idx="3"/>
            <a:endCxn id="5" idx="1"/>
          </p:cNvCxnSpPr>
          <p:nvPr/>
        </p:nvCxnSpPr>
        <p:spPr>
          <a:xfrm>
            <a:off x="2876283" y="3789349"/>
            <a:ext cx="1268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D66A0E1-A163-44C1-A5CA-2839525D9C49}"/>
              </a:ext>
            </a:extLst>
          </p:cNvPr>
          <p:cNvCxnSpPr>
            <a:cxnSpLocks/>
            <a:stCxn id="5" idx="3"/>
            <a:endCxn id="16" idx="1"/>
          </p:cNvCxnSpPr>
          <p:nvPr/>
        </p:nvCxnSpPr>
        <p:spPr>
          <a:xfrm>
            <a:off x="8047149" y="3789349"/>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7A079C-0E05-4CF9-9795-571F8CE18336}"/>
              </a:ext>
            </a:extLst>
          </p:cNvPr>
          <p:cNvSpPr/>
          <p:nvPr/>
        </p:nvSpPr>
        <p:spPr>
          <a:xfrm>
            <a:off x="1511122" y="3171163"/>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Phrase d’unités lexicaux validées</a:t>
            </a:r>
            <a:endParaRPr lang="fr-FR" sz="1600" dirty="0">
              <a:solidFill>
                <a:schemeClr val="tx1"/>
              </a:solidFill>
            </a:endParaRPr>
          </a:p>
        </p:txBody>
      </p:sp>
      <p:sp>
        <p:nvSpPr>
          <p:cNvPr id="16" name="Rectangle 15">
            <a:extLst>
              <a:ext uri="{FF2B5EF4-FFF2-40B4-BE49-F238E27FC236}">
                <a16:creationId xmlns:a16="http://schemas.microsoft.com/office/drawing/2014/main" id="{BAFC8F1B-759A-4E87-B87F-6D98B3EF3115}"/>
              </a:ext>
            </a:extLst>
          </p:cNvPr>
          <p:cNvSpPr/>
          <p:nvPr/>
        </p:nvSpPr>
        <p:spPr>
          <a:xfrm>
            <a:off x="8930424" y="3171163"/>
            <a:ext cx="1750454"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arbre syntaxique</a:t>
            </a:r>
          </a:p>
        </p:txBody>
      </p:sp>
      <p:sp>
        <p:nvSpPr>
          <p:cNvPr id="15" name="Rectangle 14">
            <a:extLst>
              <a:ext uri="{FF2B5EF4-FFF2-40B4-BE49-F238E27FC236}">
                <a16:creationId xmlns:a16="http://schemas.microsoft.com/office/drawing/2014/main" id="{AFC8EA58-FE8F-44B9-9F1A-415D9FF9E967}"/>
              </a:ext>
            </a:extLst>
          </p:cNvPr>
          <p:cNvSpPr/>
          <p:nvPr/>
        </p:nvSpPr>
        <p:spPr>
          <a:xfrm>
            <a:off x="4144851" y="5106473"/>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SÉMENTIQUE</a:t>
            </a:r>
          </a:p>
        </p:txBody>
      </p:sp>
      <p:sp>
        <p:nvSpPr>
          <p:cNvPr id="17" name="Rectangle 16">
            <a:extLst>
              <a:ext uri="{FF2B5EF4-FFF2-40B4-BE49-F238E27FC236}">
                <a16:creationId xmlns:a16="http://schemas.microsoft.com/office/drawing/2014/main" id="{F63045EF-1967-46C4-8D74-D4B6CEC12737}"/>
              </a:ext>
            </a:extLst>
          </p:cNvPr>
          <p:cNvSpPr/>
          <p:nvPr/>
        </p:nvSpPr>
        <p:spPr>
          <a:xfrm>
            <a:off x="1511122" y="5106473"/>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arbre syntaxique</a:t>
            </a:r>
          </a:p>
        </p:txBody>
      </p:sp>
      <p:sp>
        <p:nvSpPr>
          <p:cNvPr id="18" name="Rectangle 17">
            <a:extLst>
              <a:ext uri="{FF2B5EF4-FFF2-40B4-BE49-F238E27FC236}">
                <a16:creationId xmlns:a16="http://schemas.microsoft.com/office/drawing/2014/main" id="{C4C801B5-11C5-4C95-A057-A4239B5337FA}"/>
              </a:ext>
            </a:extLst>
          </p:cNvPr>
          <p:cNvSpPr/>
          <p:nvPr/>
        </p:nvSpPr>
        <p:spPr>
          <a:xfrm>
            <a:off x="8930424" y="5106473"/>
            <a:ext cx="1750454"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arbre syntaxique</a:t>
            </a:r>
          </a:p>
          <a:p>
            <a:pPr algn="ctr"/>
            <a:r>
              <a:rPr lang="fr-FR" sz="2400" b="1" dirty="0">
                <a:solidFill>
                  <a:schemeClr val="tx1"/>
                </a:solidFill>
              </a:rPr>
              <a:t>Décoré</a:t>
            </a:r>
          </a:p>
        </p:txBody>
      </p:sp>
      <p:cxnSp>
        <p:nvCxnSpPr>
          <p:cNvPr id="19" name="Connecteur droit avec flèche 18">
            <a:extLst>
              <a:ext uri="{FF2B5EF4-FFF2-40B4-BE49-F238E27FC236}">
                <a16:creationId xmlns:a16="http://schemas.microsoft.com/office/drawing/2014/main" id="{8E4861B7-9980-4B2B-A74E-67201BCB73D7}"/>
              </a:ext>
            </a:extLst>
          </p:cNvPr>
          <p:cNvCxnSpPr>
            <a:cxnSpLocks/>
            <a:stCxn id="17" idx="3"/>
            <a:endCxn id="15" idx="1"/>
          </p:cNvCxnSpPr>
          <p:nvPr/>
        </p:nvCxnSpPr>
        <p:spPr>
          <a:xfrm>
            <a:off x="2876283" y="5724659"/>
            <a:ext cx="1268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C02C85F3-0A7A-44C9-BCCF-F22845ED8C8A}"/>
              </a:ext>
            </a:extLst>
          </p:cNvPr>
          <p:cNvCxnSpPr>
            <a:cxnSpLocks/>
            <a:stCxn id="15" idx="3"/>
            <a:endCxn id="18" idx="1"/>
          </p:cNvCxnSpPr>
          <p:nvPr/>
        </p:nvCxnSpPr>
        <p:spPr>
          <a:xfrm>
            <a:off x="8047149" y="5724659"/>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 en arc 30">
            <a:extLst>
              <a:ext uri="{FF2B5EF4-FFF2-40B4-BE49-F238E27FC236}">
                <a16:creationId xmlns:a16="http://schemas.microsoft.com/office/drawing/2014/main" id="{D1B64388-6CEC-42ED-934C-9351A893A658}"/>
              </a:ext>
            </a:extLst>
          </p:cNvPr>
          <p:cNvCxnSpPr>
            <a:stCxn id="16" idx="2"/>
            <a:endCxn id="17" idx="0"/>
          </p:cNvCxnSpPr>
          <p:nvPr/>
        </p:nvCxnSpPr>
        <p:spPr>
          <a:xfrm rot="5400000">
            <a:off x="5650208" y="951030"/>
            <a:ext cx="698938" cy="7611948"/>
          </a:xfrm>
          <a:prstGeom prst="curvedConnector3">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154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SYNTAXIQUE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58</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3556590"/>
          </a:xfrm>
        </p:spPr>
        <p:txBody>
          <a:bodyPr>
            <a:normAutofit lnSpcReduction="10000"/>
          </a:bodyPr>
          <a:lstStyle/>
          <a:p>
            <a:r>
              <a:rPr lang="fr-FR" dirty="0"/>
              <a:t>TERMINOLIGIE (1) :</a:t>
            </a:r>
          </a:p>
          <a:p>
            <a:pPr lvl="1"/>
            <a:r>
              <a:rPr lang="fr-FR" sz="3200" dirty="0"/>
              <a:t>Une grammaire hors contexte est constituée de:</a:t>
            </a:r>
          </a:p>
          <a:p>
            <a:pPr lvl="2"/>
            <a:r>
              <a:rPr lang="fr-FR" sz="2800" dirty="0"/>
              <a:t>un ensemble de terminaux (unités lexicaux ou lexèmes)</a:t>
            </a:r>
          </a:p>
          <a:p>
            <a:pPr lvl="2"/>
            <a:r>
              <a:rPr lang="fr-FR" sz="2800" dirty="0"/>
              <a:t>un ensemble de non-terminaux</a:t>
            </a:r>
            <a:r>
              <a:rPr lang="fr-FR" sz="2400" dirty="0"/>
              <a:t> (Regroupement de terminaux et non-terminaux)</a:t>
            </a:r>
          </a:p>
          <a:p>
            <a:pPr lvl="2"/>
            <a:r>
              <a:rPr lang="fr-FR" sz="2800" dirty="0"/>
              <a:t>un ensemble de productions (lie un non-terminal à sa production)</a:t>
            </a:r>
          </a:p>
          <a:p>
            <a:pPr lvl="2"/>
            <a:r>
              <a:rPr lang="fr-FR" sz="2800" dirty="0"/>
              <a:t>un symbole de départ appelé axiome :</a:t>
            </a:r>
          </a:p>
          <a:p>
            <a:pPr lvl="3"/>
            <a:r>
              <a:rPr lang="fr-FR" sz="2400" dirty="0"/>
              <a:t>non-terminal de départ engendre toute la syntaxe du sous-langage</a:t>
            </a:r>
          </a:p>
        </p:txBody>
      </p:sp>
    </p:spTree>
    <p:extLst>
      <p:ext uri="{BB962C8B-B14F-4D97-AF65-F5344CB8AC3E}">
        <p14:creationId xmlns:p14="http://schemas.microsoft.com/office/powerpoint/2010/main" val="2089326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SYNTAXIQUE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59</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dirty="0"/>
              <a:t>ROLE :</a:t>
            </a:r>
          </a:p>
        </p:txBody>
      </p:sp>
      <p:sp>
        <p:nvSpPr>
          <p:cNvPr id="5" name="Rectangle 4">
            <a:extLst>
              <a:ext uri="{FF2B5EF4-FFF2-40B4-BE49-F238E27FC236}">
                <a16:creationId xmlns:a16="http://schemas.microsoft.com/office/drawing/2014/main" id="{CE534BA9-50F0-4B19-935F-3DE3655739BF}"/>
              </a:ext>
            </a:extLst>
          </p:cNvPr>
          <p:cNvSpPr/>
          <p:nvPr/>
        </p:nvSpPr>
        <p:spPr>
          <a:xfrm>
            <a:off x="4144851" y="2446986"/>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SYNTAXIQUE</a:t>
            </a:r>
          </a:p>
        </p:txBody>
      </p:sp>
      <p:cxnSp>
        <p:nvCxnSpPr>
          <p:cNvPr id="6" name="Connecteur droit avec flèche 5">
            <a:extLst>
              <a:ext uri="{FF2B5EF4-FFF2-40B4-BE49-F238E27FC236}">
                <a16:creationId xmlns:a16="http://schemas.microsoft.com/office/drawing/2014/main" id="{6BE05933-68A1-4B40-98ED-8D66B710CE4C}"/>
              </a:ext>
            </a:extLst>
          </p:cNvPr>
          <p:cNvCxnSpPr>
            <a:cxnSpLocks/>
            <a:stCxn id="8" idx="3"/>
            <a:endCxn id="5" idx="1"/>
          </p:cNvCxnSpPr>
          <p:nvPr/>
        </p:nvCxnSpPr>
        <p:spPr>
          <a:xfrm>
            <a:off x="2859110" y="3065172"/>
            <a:ext cx="1285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B206BEAF-FDA3-4B30-81F4-43C8108AC3AA}"/>
              </a:ext>
            </a:extLst>
          </p:cNvPr>
          <p:cNvCxnSpPr>
            <a:cxnSpLocks/>
            <a:stCxn id="5" idx="3"/>
            <a:endCxn id="9" idx="1"/>
          </p:cNvCxnSpPr>
          <p:nvPr/>
        </p:nvCxnSpPr>
        <p:spPr>
          <a:xfrm>
            <a:off x="8047149" y="3065172"/>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EDBC9C-17FF-4227-85B8-16DDE30B16D6}"/>
              </a:ext>
            </a:extLst>
          </p:cNvPr>
          <p:cNvSpPr/>
          <p:nvPr/>
        </p:nvSpPr>
        <p:spPr>
          <a:xfrm>
            <a:off x="1493949"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Phrase d’unités lexicaux validées</a:t>
            </a:r>
            <a:endParaRPr lang="fr-FR" sz="1600" dirty="0">
              <a:solidFill>
                <a:schemeClr val="tx1"/>
              </a:solidFill>
            </a:endParaRPr>
          </a:p>
        </p:txBody>
      </p:sp>
      <p:sp>
        <p:nvSpPr>
          <p:cNvPr id="9" name="Rectangle 8">
            <a:extLst>
              <a:ext uri="{FF2B5EF4-FFF2-40B4-BE49-F238E27FC236}">
                <a16:creationId xmlns:a16="http://schemas.microsoft.com/office/drawing/2014/main" id="{FC53D39C-A400-4D35-BCE2-7DAD0B79AAF8}"/>
              </a:ext>
            </a:extLst>
          </p:cNvPr>
          <p:cNvSpPr/>
          <p:nvPr/>
        </p:nvSpPr>
        <p:spPr>
          <a:xfrm>
            <a:off x="8930424"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effectLst>
                  <a:outerShdw blurRad="38100" dist="38100" dir="2700000" algn="tl">
                    <a:srgbClr val="000000">
                      <a:alpha val="43137"/>
                    </a:srgbClr>
                  </a:outerShdw>
                </a:effectLst>
              </a:rPr>
              <a:t>ARBRE SYNTAXIQUE</a:t>
            </a:r>
          </a:p>
        </p:txBody>
      </p:sp>
      <p:sp>
        <p:nvSpPr>
          <p:cNvPr id="10" name="Rectangle 9">
            <a:extLst>
              <a:ext uri="{FF2B5EF4-FFF2-40B4-BE49-F238E27FC236}">
                <a16:creationId xmlns:a16="http://schemas.microsoft.com/office/drawing/2014/main" id="{5C13458B-F876-4DD7-B4D1-6BCEF1A9DE55}"/>
              </a:ext>
            </a:extLst>
          </p:cNvPr>
          <p:cNvSpPr/>
          <p:nvPr/>
        </p:nvSpPr>
        <p:spPr>
          <a:xfrm>
            <a:off x="4700789" y="3893714"/>
            <a:ext cx="2936383" cy="6654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Détecte les phrases de lexèmes via des une Grammaire Régulière</a:t>
            </a:r>
          </a:p>
          <a:p>
            <a:pPr algn="ctr"/>
            <a:r>
              <a:rPr lang="fr-FR" sz="1400" dirty="0"/>
              <a:t>et produit l’Arbre Syntaxique</a:t>
            </a:r>
          </a:p>
        </p:txBody>
      </p:sp>
      <p:cxnSp>
        <p:nvCxnSpPr>
          <p:cNvPr id="12" name="Connecteur : en arc 11">
            <a:extLst>
              <a:ext uri="{FF2B5EF4-FFF2-40B4-BE49-F238E27FC236}">
                <a16:creationId xmlns:a16="http://schemas.microsoft.com/office/drawing/2014/main" id="{5669A57F-6B6C-4B23-9482-2DC913D4FA73}"/>
              </a:ext>
            </a:extLst>
          </p:cNvPr>
          <p:cNvCxnSpPr>
            <a:cxnSpLocks/>
            <a:endCxn id="10" idx="1"/>
          </p:cNvCxnSpPr>
          <p:nvPr/>
        </p:nvCxnSpPr>
        <p:spPr>
          <a:xfrm rot="16200000" flipH="1">
            <a:off x="4285981" y="3811610"/>
            <a:ext cx="534474" cy="295141"/>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rc 13">
            <a:extLst>
              <a:ext uri="{FF2B5EF4-FFF2-40B4-BE49-F238E27FC236}">
                <a16:creationId xmlns:a16="http://schemas.microsoft.com/office/drawing/2014/main" id="{3E4D43A0-8E9D-4B72-9ABB-C8056C37B279}"/>
              </a:ext>
            </a:extLst>
          </p:cNvPr>
          <p:cNvCxnSpPr>
            <a:cxnSpLocks/>
            <a:stCxn id="10" idx="3"/>
          </p:cNvCxnSpPr>
          <p:nvPr/>
        </p:nvCxnSpPr>
        <p:spPr>
          <a:xfrm flipV="1">
            <a:off x="7637172" y="3691946"/>
            <a:ext cx="218941" cy="534472"/>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91A9DA6-2C81-45CB-AF32-E233AE9E8A0C}"/>
              </a:ext>
            </a:extLst>
          </p:cNvPr>
          <p:cNvSpPr/>
          <p:nvPr/>
        </p:nvSpPr>
        <p:spPr>
          <a:xfrm>
            <a:off x="4144851" y="5151546"/>
            <a:ext cx="3902298" cy="534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SÉMENTIQUE</a:t>
            </a:r>
          </a:p>
        </p:txBody>
      </p:sp>
      <p:sp>
        <p:nvSpPr>
          <p:cNvPr id="22" name="Rectangle 21">
            <a:extLst>
              <a:ext uri="{FF2B5EF4-FFF2-40B4-BE49-F238E27FC236}">
                <a16:creationId xmlns:a16="http://schemas.microsoft.com/office/drawing/2014/main" id="{C7972DAB-5749-4F54-9301-66A5078157F0}"/>
              </a:ext>
            </a:extLst>
          </p:cNvPr>
          <p:cNvSpPr/>
          <p:nvPr/>
        </p:nvSpPr>
        <p:spPr>
          <a:xfrm>
            <a:off x="1555661" y="514939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arbre syntaxique</a:t>
            </a:r>
          </a:p>
        </p:txBody>
      </p:sp>
      <p:sp>
        <p:nvSpPr>
          <p:cNvPr id="23" name="Rectangle 22">
            <a:extLst>
              <a:ext uri="{FF2B5EF4-FFF2-40B4-BE49-F238E27FC236}">
                <a16:creationId xmlns:a16="http://schemas.microsoft.com/office/drawing/2014/main" id="{29FA2E72-65E7-4B3A-941E-159A46699DEA}"/>
              </a:ext>
            </a:extLst>
          </p:cNvPr>
          <p:cNvSpPr/>
          <p:nvPr/>
        </p:nvSpPr>
        <p:spPr>
          <a:xfrm>
            <a:off x="8930424" y="4800598"/>
            <a:ext cx="1750454"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arbre syntaxique</a:t>
            </a:r>
          </a:p>
          <a:p>
            <a:pPr algn="ctr"/>
            <a:r>
              <a:rPr lang="fr-FR" sz="2400" b="1" dirty="0">
                <a:solidFill>
                  <a:schemeClr val="tx1"/>
                </a:solidFill>
              </a:rPr>
              <a:t>Décoré</a:t>
            </a:r>
          </a:p>
        </p:txBody>
      </p:sp>
      <p:cxnSp>
        <p:nvCxnSpPr>
          <p:cNvPr id="26" name="Connecteur droit avec flèche 25">
            <a:extLst>
              <a:ext uri="{FF2B5EF4-FFF2-40B4-BE49-F238E27FC236}">
                <a16:creationId xmlns:a16="http://schemas.microsoft.com/office/drawing/2014/main" id="{71BA2B51-AD79-4275-AAE1-ADD1C1D5CC0D}"/>
              </a:ext>
            </a:extLst>
          </p:cNvPr>
          <p:cNvCxnSpPr>
            <a:cxnSpLocks/>
            <a:endCxn id="21" idx="1"/>
          </p:cNvCxnSpPr>
          <p:nvPr/>
        </p:nvCxnSpPr>
        <p:spPr>
          <a:xfrm>
            <a:off x="2920822" y="5418784"/>
            <a:ext cx="122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EC4A4E0F-4AB2-4E6B-BA81-7E1F812E54BB}"/>
              </a:ext>
            </a:extLst>
          </p:cNvPr>
          <p:cNvCxnSpPr>
            <a:cxnSpLocks/>
            <a:stCxn id="21" idx="3"/>
            <a:endCxn id="23" idx="1"/>
          </p:cNvCxnSpPr>
          <p:nvPr/>
        </p:nvCxnSpPr>
        <p:spPr>
          <a:xfrm>
            <a:off x="8047149" y="5418784"/>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1CF66BD-EF4B-4388-A521-4BF266CA483B}"/>
              </a:ext>
            </a:extLst>
          </p:cNvPr>
          <p:cNvSpPr/>
          <p:nvPr/>
        </p:nvSpPr>
        <p:spPr>
          <a:xfrm>
            <a:off x="4692202" y="5885646"/>
            <a:ext cx="2936383" cy="6654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Détecte le sens de la phrase via une traduction dirigé par la syntaxe</a:t>
            </a:r>
          </a:p>
        </p:txBody>
      </p:sp>
      <p:cxnSp>
        <p:nvCxnSpPr>
          <p:cNvPr id="40" name="Connecteur : en arc 39">
            <a:extLst>
              <a:ext uri="{FF2B5EF4-FFF2-40B4-BE49-F238E27FC236}">
                <a16:creationId xmlns:a16="http://schemas.microsoft.com/office/drawing/2014/main" id="{11F0B3A6-2D9E-4666-8F34-C01F63D1E1C4}"/>
              </a:ext>
            </a:extLst>
          </p:cNvPr>
          <p:cNvCxnSpPr>
            <a:cxnSpLocks/>
          </p:cNvCxnSpPr>
          <p:nvPr/>
        </p:nvCxnSpPr>
        <p:spPr>
          <a:xfrm rot="16200000" flipH="1">
            <a:off x="4285981" y="5814273"/>
            <a:ext cx="534474" cy="295141"/>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rc 40">
            <a:extLst>
              <a:ext uri="{FF2B5EF4-FFF2-40B4-BE49-F238E27FC236}">
                <a16:creationId xmlns:a16="http://schemas.microsoft.com/office/drawing/2014/main" id="{67E61073-AABC-4B92-8BF0-D5B9F59E6C4A}"/>
              </a:ext>
            </a:extLst>
          </p:cNvPr>
          <p:cNvCxnSpPr>
            <a:cxnSpLocks/>
          </p:cNvCxnSpPr>
          <p:nvPr/>
        </p:nvCxnSpPr>
        <p:spPr>
          <a:xfrm flipV="1">
            <a:off x="7628585" y="5683877"/>
            <a:ext cx="218941" cy="534472"/>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onnecteur : en arc 42">
            <a:extLst>
              <a:ext uri="{FF2B5EF4-FFF2-40B4-BE49-F238E27FC236}">
                <a16:creationId xmlns:a16="http://schemas.microsoft.com/office/drawing/2014/main" id="{95FA644D-8D4B-40D3-B659-F02C381D467C}"/>
              </a:ext>
            </a:extLst>
          </p:cNvPr>
          <p:cNvCxnSpPr>
            <a:stCxn id="9" idx="2"/>
            <a:endCxn id="22" idx="0"/>
          </p:cNvCxnSpPr>
          <p:nvPr/>
        </p:nvCxnSpPr>
        <p:spPr>
          <a:xfrm rot="5400000">
            <a:off x="5192605" y="728996"/>
            <a:ext cx="1466038" cy="7374763"/>
          </a:xfrm>
          <a:prstGeom prst="curvedConnector3">
            <a:avLst>
              <a:gd name="adj1" fmla="val 7811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89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COMPILATEUR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a:t>
            </a:fld>
            <a:endParaRPr lang="fr-FR"/>
          </a:p>
        </p:txBody>
      </p:sp>
      <p:sp>
        <p:nvSpPr>
          <p:cNvPr id="5" name="Rectangle 4">
            <a:extLst>
              <a:ext uri="{FF2B5EF4-FFF2-40B4-BE49-F238E27FC236}">
                <a16:creationId xmlns:a16="http://schemas.microsoft.com/office/drawing/2014/main" id="{C0EC5818-7F85-40D5-9FA4-6ADA8C6F45CE}"/>
              </a:ext>
            </a:extLst>
          </p:cNvPr>
          <p:cNvSpPr/>
          <p:nvPr/>
        </p:nvSpPr>
        <p:spPr>
          <a:xfrm>
            <a:off x="3857924" y="1938657"/>
            <a:ext cx="4749023" cy="134112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COMPILATEUR</a:t>
            </a:r>
          </a:p>
        </p:txBody>
      </p:sp>
      <p:sp>
        <p:nvSpPr>
          <p:cNvPr id="6" name="Rectangle 5">
            <a:extLst>
              <a:ext uri="{FF2B5EF4-FFF2-40B4-BE49-F238E27FC236}">
                <a16:creationId xmlns:a16="http://schemas.microsoft.com/office/drawing/2014/main" id="{230E1FDA-0AB1-400C-B27F-698EBF94C7F0}"/>
              </a:ext>
            </a:extLst>
          </p:cNvPr>
          <p:cNvSpPr/>
          <p:nvPr/>
        </p:nvSpPr>
        <p:spPr>
          <a:xfrm>
            <a:off x="1806473" y="4188234"/>
            <a:ext cx="3701245" cy="53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ANALYSE</a:t>
            </a:r>
          </a:p>
        </p:txBody>
      </p:sp>
      <p:sp>
        <p:nvSpPr>
          <p:cNvPr id="8" name="Rectangle 7">
            <a:extLst>
              <a:ext uri="{FF2B5EF4-FFF2-40B4-BE49-F238E27FC236}">
                <a16:creationId xmlns:a16="http://schemas.microsoft.com/office/drawing/2014/main" id="{E05E0501-28AF-4FCF-BFAB-4FEAC57BE1D0}"/>
              </a:ext>
            </a:extLst>
          </p:cNvPr>
          <p:cNvSpPr/>
          <p:nvPr/>
        </p:nvSpPr>
        <p:spPr>
          <a:xfrm>
            <a:off x="6684281" y="4727358"/>
            <a:ext cx="3701245" cy="923330"/>
          </a:xfrm>
          <a:prstGeom prst="rect">
            <a:avLst/>
          </a:prstGeom>
          <a:ln>
            <a:solidFill>
              <a:srgbClr val="00B050"/>
            </a:solidFill>
          </a:ln>
        </p:spPr>
        <p:txBody>
          <a:bodyPr wrap="square">
            <a:spAutoFit/>
          </a:bodyPr>
          <a:lstStyle/>
          <a:p>
            <a:r>
              <a:rPr lang="fr-FR" dirty="0"/>
              <a:t>La partie synthèse construit le programme cible à partir de cette représentation intermédiaire.</a:t>
            </a:r>
          </a:p>
        </p:txBody>
      </p:sp>
      <p:sp>
        <p:nvSpPr>
          <p:cNvPr id="10" name="Rectangle 9">
            <a:extLst>
              <a:ext uri="{FF2B5EF4-FFF2-40B4-BE49-F238E27FC236}">
                <a16:creationId xmlns:a16="http://schemas.microsoft.com/office/drawing/2014/main" id="{F49AA90F-03BA-44E7-BA32-4653E8043F68}"/>
              </a:ext>
            </a:extLst>
          </p:cNvPr>
          <p:cNvSpPr/>
          <p:nvPr/>
        </p:nvSpPr>
        <p:spPr>
          <a:xfrm>
            <a:off x="6684282" y="4188234"/>
            <a:ext cx="3701245" cy="539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 PARTIE SYNTHÈSE</a:t>
            </a:r>
          </a:p>
        </p:txBody>
      </p:sp>
      <p:sp>
        <p:nvSpPr>
          <p:cNvPr id="11" name="Rectangle 10">
            <a:extLst>
              <a:ext uri="{FF2B5EF4-FFF2-40B4-BE49-F238E27FC236}">
                <a16:creationId xmlns:a16="http://schemas.microsoft.com/office/drawing/2014/main" id="{61B4E7AE-8E7E-496E-8E87-B37EDFFCC71B}"/>
              </a:ext>
            </a:extLst>
          </p:cNvPr>
          <p:cNvSpPr/>
          <p:nvPr/>
        </p:nvSpPr>
        <p:spPr>
          <a:xfrm>
            <a:off x="1806473" y="4727358"/>
            <a:ext cx="3701245" cy="1200329"/>
          </a:xfrm>
          <a:prstGeom prst="rect">
            <a:avLst/>
          </a:prstGeom>
          <a:ln>
            <a:solidFill>
              <a:srgbClr val="2DA2BF"/>
            </a:solidFill>
          </a:ln>
        </p:spPr>
        <p:txBody>
          <a:bodyPr wrap="square">
            <a:spAutoFit/>
          </a:bodyPr>
          <a:lstStyle/>
          <a:p>
            <a:r>
              <a:rPr lang="fr-FR" dirty="0"/>
              <a:t>La partie analyse partitionne le programme source en ses constituants et en crée une représentation intermédiaire.</a:t>
            </a:r>
          </a:p>
        </p:txBody>
      </p:sp>
      <p:cxnSp>
        <p:nvCxnSpPr>
          <p:cNvPr id="17" name="Connecteur droit avec flèche 16">
            <a:extLst>
              <a:ext uri="{FF2B5EF4-FFF2-40B4-BE49-F238E27FC236}">
                <a16:creationId xmlns:a16="http://schemas.microsoft.com/office/drawing/2014/main" id="{9465B377-EA01-47D4-9D54-319C3B97D3EC}"/>
              </a:ext>
            </a:extLst>
          </p:cNvPr>
          <p:cNvCxnSpPr>
            <a:cxnSpLocks/>
            <a:stCxn id="22" idx="1"/>
          </p:cNvCxnSpPr>
          <p:nvPr/>
        </p:nvCxnSpPr>
        <p:spPr>
          <a:xfrm flipH="1">
            <a:off x="3876542" y="3734006"/>
            <a:ext cx="1631176" cy="454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55C1C4D0-C988-4054-A1B1-20B825D0F979}"/>
              </a:ext>
            </a:extLst>
          </p:cNvPr>
          <p:cNvCxnSpPr>
            <a:cxnSpLocks/>
            <a:stCxn id="22" idx="3"/>
            <a:endCxn id="10" idx="0"/>
          </p:cNvCxnSpPr>
          <p:nvPr/>
        </p:nvCxnSpPr>
        <p:spPr>
          <a:xfrm>
            <a:off x="6957154" y="3734006"/>
            <a:ext cx="1577751" cy="454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65BD896-EA81-43F7-951C-57DAD2C694A3}"/>
              </a:ext>
            </a:extLst>
          </p:cNvPr>
          <p:cNvSpPr txBox="1"/>
          <p:nvPr/>
        </p:nvSpPr>
        <p:spPr>
          <a:xfrm>
            <a:off x="5507718" y="3549340"/>
            <a:ext cx="1449436" cy="369332"/>
          </a:xfrm>
          <a:prstGeom prst="rect">
            <a:avLst/>
          </a:prstGeom>
          <a:noFill/>
        </p:spPr>
        <p:txBody>
          <a:bodyPr wrap="none" rtlCol="0">
            <a:spAutoFit/>
          </a:bodyPr>
          <a:lstStyle/>
          <a:p>
            <a:r>
              <a:rPr lang="fr-FR" dirty="0"/>
              <a:t>Composé de :</a:t>
            </a:r>
          </a:p>
        </p:txBody>
      </p:sp>
      <p:cxnSp>
        <p:nvCxnSpPr>
          <p:cNvPr id="26" name="Connecteur droit avec flèche 25">
            <a:extLst>
              <a:ext uri="{FF2B5EF4-FFF2-40B4-BE49-F238E27FC236}">
                <a16:creationId xmlns:a16="http://schemas.microsoft.com/office/drawing/2014/main" id="{5ECEB053-3B8C-4501-A7C0-458EE629B398}"/>
              </a:ext>
            </a:extLst>
          </p:cNvPr>
          <p:cNvCxnSpPr>
            <a:stCxn id="5" idx="2"/>
            <a:endCxn id="22" idx="0"/>
          </p:cNvCxnSpPr>
          <p:nvPr/>
        </p:nvCxnSpPr>
        <p:spPr>
          <a:xfrm>
            <a:off x="6232436" y="3279778"/>
            <a:ext cx="0" cy="269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014223E-4007-49F8-84A5-46A443A17B07}"/>
              </a:ext>
            </a:extLst>
          </p:cNvPr>
          <p:cNvSpPr/>
          <p:nvPr/>
        </p:nvSpPr>
        <p:spPr>
          <a:xfrm>
            <a:off x="1648496" y="4026063"/>
            <a:ext cx="4056846" cy="202700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9580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SYNTAXIQUE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60</a:t>
            </a:fld>
            <a:endParaRPr lang="fr-FR"/>
          </a:p>
        </p:txBody>
      </p:sp>
      <p:sp>
        <p:nvSpPr>
          <p:cNvPr id="17" name="Espace réservé du contenu 16">
            <a:extLst>
              <a:ext uri="{FF2B5EF4-FFF2-40B4-BE49-F238E27FC236}">
                <a16:creationId xmlns:a16="http://schemas.microsoft.com/office/drawing/2014/main" id="{56BCCD99-B995-4332-8E2A-DE1866E63BD9}"/>
              </a:ext>
            </a:extLst>
          </p:cNvPr>
          <p:cNvSpPr>
            <a:spLocks noGrp="1"/>
          </p:cNvSpPr>
          <p:nvPr>
            <p:ph sz="quarter" idx="13"/>
          </p:nvPr>
        </p:nvSpPr>
        <p:spPr/>
        <p:txBody>
          <a:bodyPr>
            <a:normAutofit/>
          </a:bodyPr>
          <a:lstStyle/>
          <a:p>
            <a:r>
              <a:rPr lang="fr-FR" sz="3600" dirty="0"/>
              <a:t>Interaction entre analyseur lexical et analyseur syntaxique :</a:t>
            </a:r>
          </a:p>
        </p:txBody>
      </p:sp>
      <p:pic>
        <p:nvPicPr>
          <p:cNvPr id="16" name="Image 15" descr="Capture d’écran">
            <a:extLst>
              <a:ext uri="{FF2B5EF4-FFF2-40B4-BE49-F238E27FC236}">
                <a16:creationId xmlns:a16="http://schemas.microsoft.com/office/drawing/2014/main" id="{78A63646-8E45-46B5-9695-E500FA906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96" y="2524886"/>
            <a:ext cx="10234207" cy="3952114"/>
          </a:xfrm>
          <a:prstGeom prst="rect">
            <a:avLst/>
          </a:prstGeom>
        </p:spPr>
      </p:pic>
      <p:sp>
        <p:nvSpPr>
          <p:cNvPr id="6" name="Rectangle 5">
            <a:extLst>
              <a:ext uri="{FF2B5EF4-FFF2-40B4-BE49-F238E27FC236}">
                <a16:creationId xmlns:a16="http://schemas.microsoft.com/office/drawing/2014/main" id="{A7874338-EB52-4E48-A927-65EAFC526F4F}"/>
              </a:ext>
            </a:extLst>
          </p:cNvPr>
          <p:cNvSpPr/>
          <p:nvPr/>
        </p:nvSpPr>
        <p:spPr>
          <a:xfrm>
            <a:off x="10587430" y="4144448"/>
            <a:ext cx="1251345" cy="712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ANALYSEUR SÉMENTIQUE</a:t>
            </a:r>
          </a:p>
        </p:txBody>
      </p:sp>
      <p:cxnSp>
        <p:nvCxnSpPr>
          <p:cNvPr id="5" name="Connecteur droit 4">
            <a:extLst>
              <a:ext uri="{FF2B5EF4-FFF2-40B4-BE49-F238E27FC236}">
                <a16:creationId xmlns:a16="http://schemas.microsoft.com/office/drawing/2014/main" id="{AC840EB3-311A-47F4-8DB4-A085C536391D}"/>
              </a:ext>
            </a:extLst>
          </p:cNvPr>
          <p:cNvCxnSpPr/>
          <p:nvPr/>
        </p:nvCxnSpPr>
        <p:spPr>
          <a:xfrm>
            <a:off x="10226822" y="4494279"/>
            <a:ext cx="360608" cy="0"/>
          </a:xfrm>
          <a:prstGeom prst="line">
            <a:avLst/>
          </a:prstGeom>
          <a:ln>
            <a:solidFill>
              <a:srgbClr val="843438"/>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175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TYPES D’ANALYSEUR SYNTAXIQUES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61</a:t>
            </a:fld>
            <a:endParaRPr lang="fr-FR"/>
          </a:p>
        </p:txBody>
      </p:sp>
      <p:sp>
        <p:nvSpPr>
          <p:cNvPr id="17" name="Espace réservé du contenu 16">
            <a:extLst>
              <a:ext uri="{FF2B5EF4-FFF2-40B4-BE49-F238E27FC236}">
                <a16:creationId xmlns:a16="http://schemas.microsoft.com/office/drawing/2014/main" id="{56BCCD99-B995-4332-8E2A-DE1866E63BD9}"/>
              </a:ext>
            </a:extLst>
          </p:cNvPr>
          <p:cNvSpPr>
            <a:spLocks noGrp="1"/>
          </p:cNvSpPr>
          <p:nvPr>
            <p:ph sz="quarter" idx="13"/>
          </p:nvPr>
        </p:nvSpPr>
        <p:spPr/>
        <p:txBody>
          <a:bodyPr>
            <a:normAutofit/>
          </a:bodyPr>
          <a:lstStyle/>
          <a:p>
            <a:r>
              <a:rPr lang="fr-FR" sz="3600" dirty="0"/>
              <a:t>Il existe 2 types d’analyse syntaxique :</a:t>
            </a:r>
          </a:p>
          <a:p>
            <a:pPr lvl="1"/>
            <a:r>
              <a:rPr lang="fr-FR" sz="3200" dirty="0"/>
              <a:t>ANALYSE DESCENDANTE (LL1) : </a:t>
            </a:r>
          </a:p>
          <a:p>
            <a:pPr lvl="2"/>
            <a:r>
              <a:rPr lang="fr-FR" sz="2800" dirty="0"/>
              <a:t>voir cours 3</a:t>
            </a:r>
            <a:r>
              <a:rPr lang="fr-FR" sz="2800" baseline="30000" dirty="0"/>
              <a:t>ème</a:t>
            </a:r>
            <a:r>
              <a:rPr lang="fr-FR" sz="2800" dirty="0"/>
              <a:t> Année, </a:t>
            </a:r>
            <a:r>
              <a:rPr lang="fr-FR" sz="2800" dirty="0">
                <a:solidFill>
                  <a:srgbClr val="00B050"/>
                </a:solidFill>
              </a:rPr>
              <a:t>je ne pense pas qu’elle sera dans l’examen</a:t>
            </a:r>
            <a:r>
              <a:rPr lang="fr-FR" sz="2800" dirty="0"/>
              <a:t>, </a:t>
            </a:r>
            <a:r>
              <a:rPr lang="fr-FR" sz="2800" dirty="0">
                <a:solidFill>
                  <a:srgbClr val="FF0000"/>
                </a:solidFill>
              </a:rPr>
              <a:t>mais pas sûr </a:t>
            </a:r>
            <a:r>
              <a:rPr lang="fr-FR" sz="2800" dirty="0"/>
              <a:t>!!!! </a:t>
            </a:r>
          </a:p>
          <a:p>
            <a:pPr lvl="2"/>
            <a:endParaRPr lang="fr-FR" sz="2800" dirty="0"/>
          </a:p>
          <a:p>
            <a:pPr lvl="1"/>
            <a:r>
              <a:rPr lang="fr-FR" sz="3200" dirty="0"/>
              <a:t>ANALYSE ASCENDANTE (LR, RR)</a:t>
            </a:r>
          </a:p>
        </p:txBody>
      </p:sp>
      <p:sp>
        <p:nvSpPr>
          <p:cNvPr id="4" name="Rectangle 3">
            <a:extLst>
              <a:ext uri="{FF2B5EF4-FFF2-40B4-BE49-F238E27FC236}">
                <a16:creationId xmlns:a16="http://schemas.microsoft.com/office/drawing/2014/main" id="{68AA5085-63C5-41E0-BFAB-44503A366002}"/>
              </a:ext>
            </a:extLst>
          </p:cNvPr>
          <p:cNvSpPr/>
          <p:nvPr/>
        </p:nvSpPr>
        <p:spPr>
          <a:xfrm>
            <a:off x="711200" y="4417453"/>
            <a:ext cx="5779752" cy="72121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5633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BC754-8903-4A91-9755-7A395CF0E9C1}"/>
              </a:ext>
            </a:extLst>
          </p:cNvPr>
          <p:cNvSpPr>
            <a:spLocks noGrp="1"/>
          </p:cNvSpPr>
          <p:nvPr>
            <p:ph type="title"/>
          </p:nvPr>
        </p:nvSpPr>
        <p:spPr/>
        <p:txBody>
          <a:bodyPr>
            <a:normAutofit/>
          </a:bodyPr>
          <a:lstStyle/>
          <a:p>
            <a:r>
              <a:rPr lang="fr-FR" dirty="0"/>
              <a:t>L'ANALYSE ASCENDANTE (LR, RR) :</a:t>
            </a:r>
          </a:p>
        </p:txBody>
      </p:sp>
      <p:sp>
        <p:nvSpPr>
          <p:cNvPr id="3" name="Espace réservé du numéro de diapositive 2">
            <a:extLst>
              <a:ext uri="{FF2B5EF4-FFF2-40B4-BE49-F238E27FC236}">
                <a16:creationId xmlns:a16="http://schemas.microsoft.com/office/drawing/2014/main" id="{E7BC256A-E7E5-4E92-B880-D740E015FFD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62</a:t>
            </a:fld>
            <a:endParaRPr lang="fr-FR"/>
          </a:p>
        </p:txBody>
      </p:sp>
      <p:sp>
        <p:nvSpPr>
          <p:cNvPr id="4" name="Espace réservé du contenu 3">
            <a:extLst>
              <a:ext uri="{FF2B5EF4-FFF2-40B4-BE49-F238E27FC236}">
                <a16:creationId xmlns:a16="http://schemas.microsoft.com/office/drawing/2014/main" id="{3523DCB6-62AC-445F-8B11-3F9FFAD30EF6}"/>
              </a:ext>
            </a:extLst>
          </p:cNvPr>
          <p:cNvSpPr>
            <a:spLocks noGrp="1"/>
          </p:cNvSpPr>
          <p:nvPr>
            <p:ph sz="quarter" idx="13"/>
          </p:nvPr>
        </p:nvSpPr>
        <p:spPr/>
        <p:txBody>
          <a:bodyPr/>
          <a:lstStyle/>
          <a:p>
            <a:r>
              <a:rPr lang="fr-FR" dirty="0"/>
              <a:t>L'analyse ascendante consiste à réduire la chaîne d'entrée en un symbole initial, qui est l'axiome.</a:t>
            </a:r>
          </a:p>
          <a:p>
            <a:r>
              <a:rPr lang="fr-FR" dirty="0"/>
              <a:t>Il s'agit de la construction de l'arbre syntaxique en partant des éléments de la phrase à analyser (les terminaux) qui sont les feuilles de l'arbre, vers la racine de l'arbre qui correspond à l'axiome de la grammaire.</a:t>
            </a:r>
          </a:p>
          <a:p>
            <a:endParaRPr lang="fr-FR" dirty="0"/>
          </a:p>
        </p:txBody>
      </p:sp>
    </p:spTree>
    <p:extLst>
      <p:ext uri="{BB962C8B-B14F-4D97-AF65-F5344CB8AC3E}">
        <p14:creationId xmlns:p14="http://schemas.microsoft.com/office/powerpoint/2010/main" val="2222929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BC754-8903-4A91-9755-7A395CF0E9C1}"/>
              </a:ext>
            </a:extLst>
          </p:cNvPr>
          <p:cNvSpPr>
            <a:spLocks noGrp="1"/>
          </p:cNvSpPr>
          <p:nvPr>
            <p:ph type="title"/>
          </p:nvPr>
        </p:nvSpPr>
        <p:spPr/>
        <p:txBody>
          <a:bodyPr>
            <a:normAutofit/>
          </a:bodyPr>
          <a:lstStyle/>
          <a:p>
            <a:r>
              <a:rPr lang="fr-FR" dirty="0"/>
              <a:t>L'ANALYSE ASCENDANTE (LR, RR) :</a:t>
            </a:r>
          </a:p>
        </p:txBody>
      </p:sp>
      <p:sp>
        <p:nvSpPr>
          <p:cNvPr id="3" name="Espace réservé du numéro de diapositive 2">
            <a:extLst>
              <a:ext uri="{FF2B5EF4-FFF2-40B4-BE49-F238E27FC236}">
                <a16:creationId xmlns:a16="http://schemas.microsoft.com/office/drawing/2014/main" id="{E7BC256A-E7E5-4E92-B880-D740E015FFD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63</a:t>
            </a:fld>
            <a:endParaRPr lang="fr-FR"/>
          </a:p>
        </p:txBody>
      </p:sp>
      <p:sp>
        <p:nvSpPr>
          <p:cNvPr id="4" name="Espace réservé du contenu 3">
            <a:extLst>
              <a:ext uri="{FF2B5EF4-FFF2-40B4-BE49-F238E27FC236}">
                <a16:creationId xmlns:a16="http://schemas.microsoft.com/office/drawing/2014/main" id="{3523DCB6-62AC-445F-8B11-3F9FFAD30EF6}"/>
              </a:ext>
            </a:extLst>
          </p:cNvPr>
          <p:cNvSpPr>
            <a:spLocks noGrp="1"/>
          </p:cNvSpPr>
          <p:nvPr>
            <p:ph sz="quarter" idx="13"/>
          </p:nvPr>
        </p:nvSpPr>
        <p:spPr/>
        <p:txBody>
          <a:bodyPr>
            <a:normAutofit fontScale="92500" lnSpcReduction="10000"/>
          </a:bodyPr>
          <a:lstStyle/>
          <a:p>
            <a:r>
              <a:rPr lang="fr-FR" dirty="0"/>
              <a:t>Les opérations à effectuer sont: </a:t>
            </a:r>
          </a:p>
          <a:p>
            <a:pPr lvl="1"/>
            <a:r>
              <a:rPr lang="fr-FR" dirty="0">
                <a:solidFill>
                  <a:srgbClr val="00A400"/>
                </a:solidFill>
              </a:rPr>
              <a:t>Décalage</a:t>
            </a:r>
            <a:r>
              <a:rPr lang="fr-FR" dirty="0"/>
              <a:t> : le symbole d'entrée courant est inséré dans la pile</a:t>
            </a:r>
          </a:p>
          <a:p>
            <a:pPr lvl="1"/>
            <a:r>
              <a:rPr lang="fr-FR" sz="3500" dirty="0">
                <a:solidFill>
                  <a:srgbClr val="00A400"/>
                </a:solidFill>
              </a:rPr>
              <a:t>Réduction</a:t>
            </a:r>
            <a:r>
              <a:rPr lang="fr-FR" dirty="0"/>
              <a:t> : l'analyseur reconnait la partie de droite d'une production au sommet de la pile, elle la remplace alors par le non-terminal correspondant</a:t>
            </a:r>
          </a:p>
          <a:p>
            <a:pPr lvl="1"/>
            <a:r>
              <a:rPr lang="fr-FR" sz="3500" dirty="0">
                <a:solidFill>
                  <a:srgbClr val="00A400"/>
                </a:solidFill>
              </a:rPr>
              <a:t>Acceptation</a:t>
            </a:r>
            <a:r>
              <a:rPr lang="fr-FR" dirty="0"/>
              <a:t> : la chaîne est réduite en l'axiome</a:t>
            </a:r>
          </a:p>
          <a:p>
            <a:pPr lvl="1"/>
            <a:r>
              <a:rPr lang="fr-FR" sz="3500" dirty="0">
                <a:solidFill>
                  <a:srgbClr val="00A400"/>
                </a:solidFill>
              </a:rPr>
              <a:t>Erreur</a:t>
            </a:r>
            <a:r>
              <a:rPr lang="fr-FR" dirty="0"/>
              <a:t> : détection d'une erreur de syntaxe et appel d'une routine de traitement d'erreur.</a:t>
            </a:r>
          </a:p>
        </p:txBody>
      </p:sp>
    </p:spTree>
    <p:extLst>
      <p:ext uri="{BB962C8B-B14F-4D97-AF65-F5344CB8AC3E}">
        <p14:creationId xmlns:p14="http://schemas.microsoft.com/office/powerpoint/2010/main" val="4223177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BC754-8903-4A91-9755-7A395CF0E9C1}"/>
              </a:ext>
            </a:extLst>
          </p:cNvPr>
          <p:cNvSpPr>
            <a:spLocks noGrp="1"/>
          </p:cNvSpPr>
          <p:nvPr>
            <p:ph type="title"/>
          </p:nvPr>
        </p:nvSpPr>
        <p:spPr/>
        <p:txBody>
          <a:bodyPr>
            <a:normAutofit fontScale="90000"/>
          </a:bodyPr>
          <a:lstStyle/>
          <a:p>
            <a:r>
              <a:rPr lang="fr-FR" dirty="0"/>
              <a:t>EXEMPLE D'ANALYSE ASCENDANTE (LR, RR) :</a:t>
            </a:r>
          </a:p>
        </p:txBody>
      </p:sp>
      <p:sp>
        <p:nvSpPr>
          <p:cNvPr id="3" name="Espace réservé du numéro de diapositive 2">
            <a:extLst>
              <a:ext uri="{FF2B5EF4-FFF2-40B4-BE49-F238E27FC236}">
                <a16:creationId xmlns:a16="http://schemas.microsoft.com/office/drawing/2014/main" id="{E7BC256A-E7E5-4E92-B880-D740E015FFD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64</a:t>
            </a:fld>
            <a:endParaRPr lang="fr-FR"/>
          </a:p>
        </p:txBody>
      </p:sp>
      <p:pic>
        <p:nvPicPr>
          <p:cNvPr id="8" name="Image 7" descr="Capture d’écran">
            <a:extLst>
              <a:ext uri="{FF2B5EF4-FFF2-40B4-BE49-F238E27FC236}">
                <a16:creationId xmlns:a16="http://schemas.microsoft.com/office/drawing/2014/main" id="{21985DBF-F562-4660-BC82-5FB66F85C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742486"/>
            <a:ext cx="11214637" cy="4619272"/>
          </a:xfrm>
          <a:prstGeom prst="rect">
            <a:avLst/>
          </a:prstGeom>
        </p:spPr>
      </p:pic>
      <p:cxnSp>
        <p:nvCxnSpPr>
          <p:cNvPr id="10" name="Connecteur droit avec flèche 9">
            <a:extLst>
              <a:ext uri="{FF2B5EF4-FFF2-40B4-BE49-F238E27FC236}">
                <a16:creationId xmlns:a16="http://schemas.microsoft.com/office/drawing/2014/main" id="{134E77C2-F11F-4D32-BB81-A6B8D046952A}"/>
              </a:ext>
            </a:extLst>
          </p:cNvPr>
          <p:cNvCxnSpPr/>
          <p:nvPr/>
        </p:nvCxnSpPr>
        <p:spPr>
          <a:xfrm flipV="1">
            <a:off x="11384924" y="3219719"/>
            <a:ext cx="0" cy="26788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614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8D034-9628-4943-A4CF-A5C9E01FEDA2}"/>
              </a:ext>
            </a:extLst>
          </p:cNvPr>
          <p:cNvSpPr>
            <a:spLocks noGrp="1"/>
          </p:cNvSpPr>
          <p:nvPr>
            <p:ph type="title"/>
          </p:nvPr>
        </p:nvSpPr>
        <p:spPr/>
        <p:txBody>
          <a:bodyPr>
            <a:normAutofit/>
          </a:bodyPr>
          <a:lstStyle/>
          <a:p>
            <a:r>
              <a:rPr lang="fr-FR" dirty="0"/>
              <a:t>LE LANGAGE YACC (1) :</a:t>
            </a:r>
          </a:p>
        </p:txBody>
      </p:sp>
      <p:sp>
        <p:nvSpPr>
          <p:cNvPr id="3" name="Espace réservé du numéro de diapositive 2">
            <a:extLst>
              <a:ext uri="{FF2B5EF4-FFF2-40B4-BE49-F238E27FC236}">
                <a16:creationId xmlns:a16="http://schemas.microsoft.com/office/drawing/2014/main" id="{C7214AFA-9813-4EF4-BFAC-6476492B30E1}"/>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65</a:t>
            </a:fld>
            <a:endParaRPr lang="fr-FR"/>
          </a:p>
        </p:txBody>
      </p:sp>
      <p:sp>
        <p:nvSpPr>
          <p:cNvPr id="4" name="Espace réservé du contenu 3">
            <a:extLst>
              <a:ext uri="{FF2B5EF4-FFF2-40B4-BE49-F238E27FC236}">
                <a16:creationId xmlns:a16="http://schemas.microsoft.com/office/drawing/2014/main" id="{0EAF291F-5B16-4C99-9EB2-58E1A74A5E0A}"/>
              </a:ext>
            </a:extLst>
          </p:cNvPr>
          <p:cNvSpPr>
            <a:spLocks noGrp="1"/>
          </p:cNvSpPr>
          <p:nvPr>
            <p:ph sz="quarter" idx="13"/>
          </p:nvPr>
        </p:nvSpPr>
        <p:spPr/>
        <p:txBody>
          <a:bodyPr>
            <a:normAutofit fontScale="85000" lnSpcReduction="20000"/>
          </a:bodyPr>
          <a:lstStyle/>
          <a:p>
            <a:r>
              <a:rPr lang="fr-FR" dirty="0"/>
              <a:t>Construire à partir d'une grammaire une fonction C nommée </a:t>
            </a:r>
            <a:r>
              <a:rPr lang="fr-FR" dirty="0" err="1">
                <a:latin typeface="Consolas" panose="020B0609020204030204" pitchFamily="49" charset="0"/>
              </a:rPr>
              <a:t>yyparse</a:t>
            </a:r>
            <a:r>
              <a:rPr lang="fr-FR" dirty="0">
                <a:latin typeface="Consolas" panose="020B0609020204030204" pitchFamily="49" charset="0"/>
              </a:rPr>
              <a:t>()</a:t>
            </a:r>
            <a:r>
              <a:rPr lang="fr-FR" dirty="0"/>
              <a:t>, qui est un analyseur syntaxique qui reconnait les constructions du langage décrit par la grammaire.</a:t>
            </a:r>
          </a:p>
          <a:p>
            <a:r>
              <a:rPr lang="fr-FR" dirty="0"/>
              <a:t>Un programme écrit en langage YACC prend en entrée un fichier source constitué essentiellement des productions d'une grammaire G et produit un programme C qui, une fois compilé, est un analyseur syntaxique pour le langage L(G).</a:t>
            </a:r>
          </a:p>
          <a:p>
            <a:r>
              <a:rPr lang="fr-FR" b="1" dirty="0"/>
              <a:t>GNU Bison</a:t>
            </a:r>
            <a:r>
              <a:rPr lang="fr-FR" dirty="0"/>
              <a:t> est l'implémentation GNU du compilateur de compilateur </a:t>
            </a:r>
            <a:r>
              <a:rPr lang="fr-FR" b="1" dirty="0"/>
              <a:t>YACC</a:t>
            </a:r>
            <a:r>
              <a:rPr lang="fr-FR" dirty="0"/>
              <a:t>, spécialisé dans la génération d'analyseurs syntaxiques.</a:t>
            </a:r>
          </a:p>
          <a:p>
            <a:endParaRPr lang="fr-FR" dirty="0"/>
          </a:p>
        </p:txBody>
      </p:sp>
    </p:spTree>
    <p:extLst>
      <p:ext uri="{BB962C8B-B14F-4D97-AF65-F5344CB8AC3E}">
        <p14:creationId xmlns:p14="http://schemas.microsoft.com/office/powerpoint/2010/main" val="3015842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8D034-9628-4943-A4CF-A5C9E01FEDA2}"/>
              </a:ext>
            </a:extLst>
          </p:cNvPr>
          <p:cNvSpPr>
            <a:spLocks noGrp="1"/>
          </p:cNvSpPr>
          <p:nvPr>
            <p:ph type="title"/>
          </p:nvPr>
        </p:nvSpPr>
        <p:spPr/>
        <p:txBody>
          <a:bodyPr>
            <a:normAutofit/>
          </a:bodyPr>
          <a:lstStyle/>
          <a:p>
            <a:r>
              <a:rPr lang="fr-FR" dirty="0"/>
              <a:t>LE LANGAGE YACC (2) :</a:t>
            </a:r>
          </a:p>
        </p:txBody>
      </p:sp>
      <p:sp>
        <p:nvSpPr>
          <p:cNvPr id="3" name="Espace réservé du numéro de diapositive 2">
            <a:extLst>
              <a:ext uri="{FF2B5EF4-FFF2-40B4-BE49-F238E27FC236}">
                <a16:creationId xmlns:a16="http://schemas.microsoft.com/office/drawing/2014/main" id="{C7214AFA-9813-4EF4-BFAC-6476492B30E1}"/>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66</a:t>
            </a:fld>
            <a:endParaRPr lang="fr-FR"/>
          </a:p>
        </p:txBody>
      </p:sp>
      <p:pic>
        <p:nvPicPr>
          <p:cNvPr id="8" name="Image 7" descr="Capture d’écran">
            <a:extLst>
              <a:ext uri="{FF2B5EF4-FFF2-40B4-BE49-F238E27FC236}">
                <a16:creationId xmlns:a16="http://schemas.microsoft.com/office/drawing/2014/main" id="{18F3AA15-CBEE-4FF6-A3F0-A3E314933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825" y="1925251"/>
            <a:ext cx="9260350" cy="4140699"/>
          </a:xfrm>
          <a:prstGeom prst="rect">
            <a:avLst/>
          </a:prstGeom>
        </p:spPr>
      </p:pic>
    </p:spTree>
    <p:extLst>
      <p:ext uri="{BB962C8B-B14F-4D97-AF65-F5344CB8AC3E}">
        <p14:creationId xmlns:p14="http://schemas.microsoft.com/office/powerpoint/2010/main" val="2583302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5CC0A-5F7D-42CF-B505-985BD5798A56}"/>
              </a:ext>
            </a:extLst>
          </p:cNvPr>
          <p:cNvSpPr>
            <a:spLocks noGrp="1"/>
          </p:cNvSpPr>
          <p:nvPr>
            <p:ph type="title"/>
          </p:nvPr>
        </p:nvSpPr>
        <p:spPr/>
        <p:txBody>
          <a:bodyPr/>
          <a:lstStyle/>
          <a:p>
            <a:r>
              <a:rPr lang="fr-FR" dirty="0"/>
              <a:t>STRUCTURE D'UN CODE EN YACC (1) :</a:t>
            </a:r>
          </a:p>
        </p:txBody>
      </p:sp>
      <p:sp>
        <p:nvSpPr>
          <p:cNvPr id="3" name="Espace réservé du numéro de diapositive 2">
            <a:extLst>
              <a:ext uri="{FF2B5EF4-FFF2-40B4-BE49-F238E27FC236}">
                <a16:creationId xmlns:a16="http://schemas.microsoft.com/office/drawing/2014/main" id="{F5670038-4E24-4411-9C2A-15A75C95D8D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67</a:t>
            </a:fld>
            <a:endParaRPr lang="fr-FR"/>
          </a:p>
        </p:txBody>
      </p:sp>
      <p:sp>
        <p:nvSpPr>
          <p:cNvPr id="5" name="Rectangle 4">
            <a:extLst>
              <a:ext uri="{FF2B5EF4-FFF2-40B4-BE49-F238E27FC236}">
                <a16:creationId xmlns:a16="http://schemas.microsoft.com/office/drawing/2014/main" id="{DCC01E71-6ADF-4F54-AEF8-572513BD7121}"/>
              </a:ext>
            </a:extLst>
          </p:cNvPr>
          <p:cNvSpPr/>
          <p:nvPr/>
        </p:nvSpPr>
        <p:spPr>
          <a:xfrm>
            <a:off x="3630806" y="2038441"/>
            <a:ext cx="7560935" cy="4408899"/>
          </a:xfrm>
          <a:prstGeom prst="rect">
            <a:avLst/>
          </a:prstGeom>
          <a:ln>
            <a:solidFill>
              <a:srgbClr val="FF0000"/>
            </a:solidFill>
          </a:ln>
        </p:spPr>
        <p:txBody>
          <a:bodyPr wrap="square">
            <a:spAutoFit/>
          </a:bodyPr>
          <a:lstStyle/>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 Déclarations C ou C/C++</a:t>
            </a:r>
          </a:p>
          <a:p>
            <a:r>
              <a:rPr lang="fr-FR" sz="1600" dirty="0">
                <a:solidFill>
                  <a:srgbClr val="0000FF"/>
                </a:solidFill>
                <a:latin typeface="Consolas" panose="020B0609020204030204" pitchFamily="49" charset="0"/>
              </a:rPr>
              <a:t>int</a:t>
            </a:r>
            <a:r>
              <a:rPr lang="fr-FR" sz="1600" dirty="0">
                <a:solidFill>
                  <a:srgbClr val="000000"/>
                </a:solidFill>
                <a:latin typeface="Consolas" panose="020B0609020204030204" pitchFamily="49" charset="0"/>
              </a:rPr>
              <a:t> </a:t>
            </a:r>
            <a:r>
              <a:rPr lang="fr-FR" sz="1600" dirty="0" err="1">
                <a:solidFill>
                  <a:srgbClr val="795E26"/>
                </a:solidFill>
                <a:latin typeface="Consolas" panose="020B0609020204030204" pitchFamily="49" charset="0"/>
              </a:rPr>
              <a:t>yylex</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a:t>
            </a:r>
            <a:r>
              <a:rPr lang="fr-FR" sz="1400" dirty="0">
                <a:solidFill>
                  <a:srgbClr val="AF00DB"/>
                </a:solidFill>
                <a:latin typeface="Consolas" panose="020B0609020204030204" pitchFamily="49" charset="0"/>
              </a:rPr>
              <a:t>Déclarations de l’Axiome, les non-terminaux et leurs associativités</a:t>
            </a:r>
          </a:p>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règles de traduction</a:t>
            </a:r>
          </a:p>
          <a:p>
            <a:r>
              <a:rPr lang="fr-FR" sz="1600" dirty="0">
                <a:solidFill>
                  <a:srgbClr val="0000FF"/>
                </a:solidFill>
                <a:latin typeface="Consolas" panose="020B0609020204030204" pitchFamily="49" charset="0"/>
              </a:rPr>
              <a:t>%%</a:t>
            </a:r>
          </a:p>
          <a:p>
            <a:r>
              <a:rPr lang="fr-FR" sz="1600" dirty="0">
                <a:solidFill>
                  <a:srgbClr val="AF00DB"/>
                </a:solidFill>
                <a:latin typeface="Consolas" panose="020B0609020204030204" pitchFamily="49" charset="0"/>
              </a:rPr>
              <a:t>// routines annexes en langage C</a:t>
            </a:r>
          </a:p>
          <a:p>
            <a:endParaRPr lang="fr-FR" sz="1050" dirty="0">
              <a:solidFill>
                <a:srgbClr val="AF00DB"/>
              </a:solidFill>
              <a:latin typeface="Consolas" panose="020B0609020204030204" pitchFamily="49" charset="0"/>
            </a:endParaRPr>
          </a:p>
          <a:p>
            <a:r>
              <a:rPr lang="fr-FR" sz="1050" dirty="0">
                <a:solidFill>
                  <a:srgbClr val="0000FF"/>
                </a:solidFill>
                <a:latin typeface="Consolas" panose="020B0609020204030204" pitchFamily="49" charset="0"/>
              </a:rPr>
              <a:t>int</a:t>
            </a:r>
            <a:r>
              <a:rPr lang="fr-FR" sz="1050" dirty="0">
                <a:solidFill>
                  <a:srgbClr val="000000"/>
                </a:solidFill>
                <a:latin typeface="Consolas" panose="020B0609020204030204" pitchFamily="49" charset="0"/>
              </a:rPr>
              <a:t> </a:t>
            </a:r>
            <a:r>
              <a:rPr lang="fr-FR" sz="1050" dirty="0" err="1">
                <a:solidFill>
                  <a:srgbClr val="795E26"/>
                </a:solidFill>
                <a:latin typeface="Consolas" panose="020B0609020204030204" pitchFamily="49" charset="0"/>
              </a:rPr>
              <a:t>yyerror</a:t>
            </a:r>
            <a:r>
              <a:rPr lang="fr-FR" sz="1050" dirty="0">
                <a:solidFill>
                  <a:srgbClr val="000000"/>
                </a:solidFill>
                <a:latin typeface="Consolas" panose="020B0609020204030204" pitchFamily="49" charset="0"/>
              </a:rPr>
              <a:t>(</a:t>
            </a:r>
            <a:r>
              <a:rPr lang="fr-FR" sz="1050" dirty="0">
                <a:solidFill>
                  <a:srgbClr val="0000FF"/>
                </a:solidFill>
                <a:latin typeface="Consolas" panose="020B0609020204030204" pitchFamily="49" charset="0"/>
              </a:rPr>
              <a:t>char</a:t>
            </a:r>
            <a:r>
              <a:rPr lang="fr-FR" sz="1050" dirty="0">
                <a:solidFill>
                  <a:srgbClr val="000000"/>
                </a:solidFill>
                <a:latin typeface="Consolas" panose="020B0609020204030204" pitchFamily="49" charset="0"/>
              </a:rPr>
              <a:t> *s)</a:t>
            </a:r>
          </a:p>
          <a:p>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795E26"/>
                </a:solidFill>
                <a:latin typeface="Consolas" panose="020B0609020204030204" pitchFamily="49" charset="0"/>
              </a:rPr>
              <a:t>printf</a:t>
            </a:r>
            <a:r>
              <a:rPr lang="fr-FR" sz="1050" dirty="0">
                <a:solidFill>
                  <a:srgbClr val="000000"/>
                </a:solidFill>
                <a:latin typeface="Consolas" panose="020B0609020204030204" pitchFamily="49" charset="0"/>
              </a:rPr>
              <a:t>(</a:t>
            </a:r>
            <a:r>
              <a:rPr lang="fr-FR" sz="1050" dirty="0">
                <a:solidFill>
                  <a:srgbClr val="A31515"/>
                </a:solidFill>
                <a:latin typeface="Consolas" panose="020B0609020204030204" pitchFamily="49" charset="0"/>
              </a:rPr>
              <a:t>"%</a:t>
            </a:r>
            <a:r>
              <a:rPr lang="fr-FR" sz="1050" dirty="0" err="1">
                <a:solidFill>
                  <a:srgbClr val="A31515"/>
                </a:solidFill>
                <a:latin typeface="Consolas" panose="020B0609020204030204" pitchFamily="49" charset="0"/>
              </a:rPr>
              <a:t>s"</a:t>
            </a:r>
            <a:r>
              <a:rPr lang="fr-FR" sz="1050" dirty="0" err="1">
                <a:solidFill>
                  <a:srgbClr val="000000"/>
                </a:solidFill>
                <a:latin typeface="Consolas" panose="020B0609020204030204" pitchFamily="49" charset="0"/>
              </a:rPr>
              <a:t>,s</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AF00DB"/>
                </a:solidFill>
                <a:latin typeface="Consolas" panose="020B0609020204030204" pitchFamily="49" charset="0"/>
              </a:rPr>
              <a:t>return</a:t>
            </a:r>
            <a:r>
              <a:rPr lang="fr-FR" sz="1050" dirty="0">
                <a:solidFill>
                  <a:srgbClr val="000000"/>
                </a:solidFill>
                <a:latin typeface="Consolas" panose="020B0609020204030204" pitchFamily="49" charset="0"/>
              </a:rPr>
              <a:t> </a:t>
            </a:r>
            <a:r>
              <a:rPr lang="fr-FR" sz="1050" dirty="0">
                <a:solidFill>
                  <a:srgbClr val="09885A"/>
                </a:solidFill>
                <a:latin typeface="Consolas" panose="020B0609020204030204" pitchFamily="49" charset="0"/>
              </a:rPr>
              <a:t>1</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a:t>
            </a:r>
          </a:p>
          <a:p>
            <a:br>
              <a:rPr lang="fr-FR" sz="1050" dirty="0">
                <a:solidFill>
                  <a:srgbClr val="000000"/>
                </a:solidFill>
                <a:latin typeface="Consolas" panose="020B0609020204030204" pitchFamily="49" charset="0"/>
              </a:rPr>
            </a:br>
            <a:r>
              <a:rPr lang="fr-FR" sz="1050" dirty="0">
                <a:solidFill>
                  <a:srgbClr val="0000FF"/>
                </a:solidFill>
                <a:latin typeface="Consolas" panose="020B0609020204030204" pitchFamily="49" charset="0"/>
              </a:rPr>
              <a:t>int</a:t>
            </a:r>
            <a:r>
              <a:rPr lang="fr-FR" sz="1050" dirty="0">
                <a:solidFill>
                  <a:srgbClr val="000000"/>
                </a:solidFill>
                <a:latin typeface="Consolas" panose="020B0609020204030204" pitchFamily="49" charset="0"/>
              </a:rPr>
              <a:t> </a:t>
            </a:r>
            <a:r>
              <a:rPr lang="fr-FR" sz="1050" dirty="0">
                <a:solidFill>
                  <a:srgbClr val="795E26"/>
                </a:solidFill>
                <a:latin typeface="Consolas" panose="020B0609020204030204" pitchFamily="49" charset="0"/>
              </a:rPr>
              <a:t>main</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795E26"/>
                </a:solidFill>
                <a:latin typeface="Consolas" panose="020B0609020204030204" pitchFamily="49" charset="0"/>
              </a:rPr>
              <a:t>printf</a:t>
            </a:r>
            <a:r>
              <a:rPr lang="fr-FR" sz="1050" dirty="0">
                <a:solidFill>
                  <a:srgbClr val="000000"/>
                </a:solidFill>
                <a:latin typeface="Consolas" panose="020B0609020204030204" pitchFamily="49" charset="0"/>
              </a:rPr>
              <a:t>(</a:t>
            </a:r>
            <a:r>
              <a:rPr lang="fr-FR" sz="1050" dirty="0">
                <a:solidFill>
                  <a:srgbClr val="A31515"/>
                </a:solidFill>
                <a:latin typeface="Consolas" panose="020B0609020204030204" pitchFamily="49" charset="0"/>
              </a:rPr>
              <a:t>"Donnez une expression : "</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err="1">
                <a:solidFill>
                  <a:srgbClr val="795E26"/>
                </a:solidFill>
                <a:latin typeface="Consolas" panose="020B0609020204030204" pitchFamily="49" charset="0"/>
              </a:rPr>
              <a:t>yyparse</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AF00DB"/>
                </a:solidFill>
                <a:latin typeface="Consolas" panose="020B0609020204030204" pitchFamily="49" charset="0"/>
              </a:rPr>
              <a:t>return</a:t>
            </a:r>
            <a:r>
              <a:rPr lang="fr-FR" sz="1050" dirty="0">
                <a:solidFill>
                  <a:srgbClr val="000000"/>
                </a:solidFill>
                <a:latin typeface="Consolas" panose="020B0609020204030204" pitchFamily="49" charset="0"/>
              </a:rPr>
              <a:t> </a:t>
            </a:r>
            <a:r>
              <a:rPr lang="fr-FR" sz="1050" dirty="0">
                <a:solidFill>
                  <a:srgbClr val="09885A"/>
                </a:solidFill>
                <a:latin typeface="Consolas" panose="020B0609020204030204" pitchFamily="49" charset="0"/>
              </a:rPr>
              <a:t>0</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a:t>
            </a:r>
          </a:p>
        </p:txBody>
      </p:sp>
      <p:sp>
        <p:nvSpPr>
          <p:cNvPr id="6" name="ZoneTexte 5">
            <a:extLst>
              <a:ext uri="{FF2B5EF4-FFF2-40B4-BE49-F238E27FC236}">
                <a16:creationId xmlns:a16="http://schemas.microsoft.com/office/drawing/2014/main" id="{2159FA8B-DCFB-4160-A420-F75FC4A0D4B4}"/>
              </a:ext>
            </a:extLst>
          </p:cNvPr>
          <p:cNvSpPr txBox="1"/>
          <p:nvPr/>
        </p:nvSpPr>
        <p:spPr>
          <a:xfrm>
            <a:off x="675913" y="4104390"/>
            <a:ext cx="1464684" cy="276999"/>
          </a:xfrm>
          <a:prstGeom prst="rect">
            <a:avLst/>
          </a:prstGeom>
          <a:noFill/>
        </p:spPr>
        <p:txBody>
          <a:bodyPr wrap="square" rtlCol="0">
            <a:spAutoFit/>
          </a:bodyPr>
          <a:lstStyle/>
          <a:p>
            <a:pPr algn="ctr"/>
            <a:r>
              <a:rPr lang="fr-FR" sz="1200" b="1" dirty="0" err="1">
                <a:effectLst>
                  <a:outerShdw blurRad="38100" dist="38100" dir="2700000" algn="tl">
                    <a:srgbClr val="000000">
                      <a:alpha val="43137"/>
                    </a:srgbClr>
                  </a:outerShdw>
                </a:effectLst>
                <a:latin typeface="Consolas" panose="020B0609020204030204" pitchFamily="49" charset="0"/>
              </a:rPr>
              <a:t>NomFichier.b</a:t>
            </a:r>
            <a:endParaRPr lang="fr-FR" sz="1200" b="1" dirty="0">
              <a:effectLst>
                <a:outerShdw blurRad="38100" dist="38100" dir="2700000" algn="tl">
                  <a:srgbClr val="000000">
                    <a:alpha val="43137"/>
                  </a:srgbClr>
                </a:outerShdw>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FCA3A0F1-E003-42B1-8273-922ED57BE37C}"/>
              </a:ext>
            </a:extLst>
          </p:cNvPr>
          <p:cNvCxnSpPr>
            <a:cxnSpLocks/>
          </p:cNvCxnSpPr>
          <p:nvPr/>
        </p:nvCxnSpPr>
        <p:spPr>
          <a:xfrm>
            <a:off x="2063323" y="3361170"/>
            <a:ext cx="1490209" cy="8138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8" name="Image 7">
            <a:extLst>
              <a:ext uri="{FF2B5EF4-FFF2-40B4-BE49-F238E27FC236}">
                <a16:creationId xmlns:a16="http://schemas.microsoft.com/office/drawing/2014/main" id="{DFFB2F9C-5950-46CD-BDA6-A030BD1F1B52}"/>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04147" y="2334248"/>
            <a:ext cx="1912334" cy="1912334"/>
          </a:xfrm>
          <a:prstGeom prst="rect">
            <a:avLst/>
          </a:prstGeom>
        </p:spPr>
      </p:pic>
    </p:spTree>
    <p:extLst>
      <p:ext uri="{BB962C8B-B14F-4D97-AF65-F5344CB8AC3E}">
        <p14:creationId xmlns:p14="http://schemas.microsoft.com/office/powerpoint/2010/main" val="2065667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5CC0A-5F7D-42CF-B505-985BD5798A56}"/>
              </a:ext>
            </a:extLst>
          </p:cNvPr>
          <p:cNvSpPr>
            <a:spLocks noGrp="1"/>
          </p:cNvSpPr>
          <p:nvPr>
            <p:ph type="title"/>
          </p:nvPr>
        </p:nvSpPr>
        <p:spPr/>
        <p:txBody>
          <a:bodyPr/>
          <a:lstStyle/>
          <a:p>
            <a:r>
              <a:rPr lang="fr-FR" dirty="0"/>
              <a:t>STRUCTURE D'UN CODE EN YACC (2) :</a:t>
            </a:r>
          </a:p>
        </p:txBody>
      </p:sp>
      <p:sp>
        <p:nvSpPr>
          <p:cNvPr id="3" name="Espace réservé du numéro de diapositive 2">
            <a:extLst>
              <a:ext uri="{FF2B5EF4-FFF2-40B4-BE49-F238E27FC236}">
                <a16:creationId xmlns:a16="http://schemas.microsoft.com/office/drawing/2014/main" id="{F5670038-4E24-4411-9C2A-15A75C95D8D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68</a:t>
            </a:fld>
            <a:endParaRPr lang="fr-FR"/>
          </a:p>
        </p:txBody>
      </p:sp>
      <p:pic>
        <p:nvPicPr>
          <p:cNvPr id="9" name="Image 8" descr="Capture d’écran">
            <a:extLst>
              <a:ext uri="{FF2B5EF4-FFF2-40B4-BE49-F238E27FC236}">
                <a16:creationId xmlns:a16="http://schemas.microsoft.com/office/drawing/2014/main" id="{ED49106A-C6EB-4D65-ABF2-C06875F76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1" y="1846401"/>
            <a:ext cx="10107177" cy="4434906"/>
          </a:xfrm>
          <a:prstGeom prst="rect">
            <a:avLst/>
          </a:prstGeom>
        </p:spPr>
      </p:pic>
    </p:spTree>
    <p:extLst>
      <p:ext uri="{BB962C8B-B14F-4D97-AF65-F5344CB8AC3E}">
        <p14:creationId xmlns:p14="http://schemas.microsoft.com/office/powerpoint/2010/main" val="3509657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5CC0A-5F7D-42CF-B505-985BD5798A56}"/>
              </a:ext>
            </a:extLst>
          </p:cNvPr>
          <p:cNvSpPr>
            <a:spLocks noGrp="1"/>
          </p:cNvSpPr>
          <p:nvPr>
            <p:ph type="title"/>
          </p:nvPr>
        </p:nvSpPr>
        <p:spPr/>
        <p:txBody>
          <a:bodyPr/>
          <a:lstStyle/>
          <a:p>
            <a:r>
              <a:rPr lang="fr-FR" dirty="0"/>
              <a:t>STRUCTURE D'UN CODE EN YACC (3) :</a:t>
            </a:r>
          </a:p>
        </p:txBody>
      </p:sp>
      <p:sp>
        <p:nvSpPr>
          <p:cNvPr id="3" name="Espace réservé du numéro de diapositive 2">
            <a:extLst>
              <a:ext uri="{FF2B5EF4-FFF2-40B4-BE49-F238E27FC236}">
                <a16:creationId xmlns:a16="http://schemas.microsoft.com/office/drawing/2014/main" id="{F5670038-4E24-4411-9C2A-15A75C95D8D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69</a:t>
            </a:fld>
            <a:endParaRPr lang="fr-FR"/>
          </a:p>
        </p:txBody>
      </p:sp>
      <p:pic>
        <p:nvPicPr>
          <p:cNvPr id="5" name="Image 4" descr="Capture d’écran">
            <a:extLst>
              <a:ext uri="{FF2B5EF4-FFF2-40B4-BE49-F238E27FC236}">
                <a16:creationId xmlns:a16="http://schemas.microsoft.com/office/drawing/2014/main" id="{38553107-80BE-41BF-8BAB-9412F47D6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826" y="1869338"/>
            <a:ext cx="10013672" cy="4455902"/>
          </a:xfrm>
          <a:prstGeom prst="rect">
            <a:avLst/>
          </a:prstGeom>
        </p:spPr>
      </p:pic>
    </p:spTree>
    <p:extLst>
      <p:ext uri="{BB962C8B-B14F-4D97-AF65-F5344CB8AC3E}">
        <p14:creationId xmlns:p14="http://schemas.microsoft.com/office/powerpoint/2010/main" val="243312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PHASE D’ANALYSE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a:t>
            </a:fld>
            <a:endParaRPr lang="fr-FR"/>
          </a:p>
        </p:txBody>
      </p:sp>
      <p:sp>
        <p:nvSpPr>
          <p:cNvPr id="6" name="Rectangle 5">
            <a:extLst>
              <a:ext uri="{FF2B5EF4-FFF2-40B4-BE49-F238E27FC236}">
                <a16:creationId xmlns:a16="http://schemas.microsoft.com/office/drawing/2014/main" id="{230E1FDA-0AB1-400C-B27F-698EBF94C7F0}"/>
              </a:ext>
            </a:extLst>
          </p:cNvPr>
          <p:cNvSpPr/>
          <p:nvPr/>
        </p:nvSpPr>
        <p:spPr>
          <a:xfrm>
            <a:off x="4245377" y="2101857"/>
            <a:ext cx="3701245" cy="53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PHASE ANALYSE</a:t>
            </a:r>
          </a:p>
        </p:txBody>
      </p:sp>
      <p:cxnSp>
        <p:nvCxnSpPr>
          <p:cNvPr id="7" name="Connecteur droit 6">
            <a:extLst>
              <a:ext uri="{FF2B5EF4-FFF2-40B4-BE49-F238E27FC236}">
                <a16:creationId xmlns:a16="http://schemas.microsoft.com/office/drawing/2014/main" id="{ABFAEF27-910F-48AF-BFED-FF9D072F5B1D}"/>
              </a:ext>
            </a:extLst>
          </p:cNvPr>
          <p:cNvCxnSpPr>
            <a:cxnSpLocks/>
          </p:cNvCxnSpPr>
          <p:nvPr/>
        </p:nvCxnSpPr>
        <p:spPr>
          <a:xfrm flipH="1">
            <a:off x="711200" y="2640981"/>
            <a:ext cx="3534179" cy="1699199"/>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5DE9168C-687E-4520-8B13-0A6F18E19888}"/>
              </a:ext>
            </a:extLst>
          </p:cNvPr>
          <p:cNvCxnSpPr>
            <a:cxnSpLocks/>
          </p:cNvCxnSpPr>
          <p:nvPr/>
        </p:nvCxnSpPr>
        <p:spPr>
          <a:xfrm>
            <a:off x="7946622" y="2640981"/>
            <a:ext cx="3801785" cy="16931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BE6260C-FACD-4384-86F0-BDC94EAD8EC5}"/>
              </a:ext>
            </a:extLst>
          </p:cNvPr>
          <p:cNvSpPr/>
          <p:nvPr/>
        </p:nvSpPr>
        <p:spPr>
          <a:xfrm>
            <a:off x="711200" y="2101857"/>
            <a:ext cx="2705816" cy="5376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code source</a:t>
            </a:r>
          </a:p>
        </p:txBody>
      </p:sp>
      <p:cxnSp>
        <p:nvCxnSpPr>
          <p:cNvPr id="21" name="Connecteur droit avec flèche 20">
            <a:extLst>
              <a:ext uri="{FF2B5EF4-FFF2-40B4-BE49-F238E27FC236}">
                <a16:creationId xmlns:a16="http://schemas.microsoft.com/office/drawing/2014/main" id="{87075BAD-FE6B-4346-AB39-D0CB398F218F}"/>
              </a:ext>
            </a:extLst>
          </p:cNvPr>
          <p:cNvCxnSpPr>
            <a:cxnSpLocks/>
            <a:stCxn id="23" idx="3"/>
            <a:endCxn id="6" idx="1"/>
          </p:cNvCxnSpPr>
          <p:nvPr/>
        </p:nvCxnSpPr>
        <p:spPr>
          <a:xfrm>
            <a:off x="3417016" y="2370704"/>
            <a:ext cx="828361" cy="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01E1484-9C06-4AC7-80D3-B59A60E53E10}"/>
              </a:ext>
            </a:extLst>
          </p:cNvPr>
          <p:cNvSpPr/>
          <p:nvPr/>
        </p:nvSpPr>
        <p:spPr>
          <a:xfrm>
            <a:off x="9038643" y="1928398"/>
            <a:ext cx="2705816" cy="886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code cible</a:t>
            </a:r>
          </a:p>
          <a:p>
            <a:pPr algn="ctr"/>
            <a:r>
              <a:rPr lang="fr-FR" sz="2000" dirty="0">
                <a:solidFill>
                  <a:schemeClr val="tx1"/>
                </a:solidFill>
              </a:rPr>
              <a:t>ou </a:t>
            </a:r>
          </a:p>
          <a:p>
            <a:pPr algn="ctr"/>
            <a:r>
              <a:rPr lang="fr-FR" sz="2000" dirty="0">
                <a:solidFill>
                  <a:schemeClr val="tx1"/>
                </a:solidFill>
              </a:rPr>
              <a:t>code intermédiaire</a:t>
            </a:r>
          </a:p>
        </p:txBody>
      </p:sp>
      <p:cxnSp>
        <p:nvCxnSpPr>
          <p:cNvPr id="27" name="Connecteur droit avec flèche 26">
            <a:extLst>
              <a:ext uri="{FF2B5EF4-FFF2-40B4-BE49-F238E27FC236}">
                <a16:creationId xmlns:a16="http://schemas.microsoft.com/office/drawing/2014/main" id="{CFE81F64-A69E-47D5-B0C7-E5109055ED95}"/>
              </a:ext>
            </a:extLst>
          </p:cNvPr>
          <p:cNvCxnSpPr>
            <a:cxnSpLocks/>
            <a:stCxn id="6" idx="3"/>
            <a:endCxn id="25" idx="1"/>
          </p:cNvCxnSpPr>
          <p:nvPr/>
        </p:nvCxnSpPr>
        <p:spPr>
          <a:xfrm>
            <a:off x="7946622" y="2371419"/>
            <a:ext cx="1092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3150342-0D09-41D8-8F8F-26F315BECD62}"/>
              </a:ext>
            </a:extLst>
          </p:cNvPr>
          <p:cNvSpPr/>
          <p:nvPr/>
        </p:nvSpPr>
        <p:spPr>
          <a:xfrm>
            <a:off x="1017431" y="4386880"/>
            <a:ext cx="2240924" cy="85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LEXICAL</a:t>
            </a:r>
          </a:p>
        </p:txBody>
      </p:sp>
      <p:sp>
        <p:nvSpPr>
          <p:cNvPr id="37" name="Rectangle 36">
            <a:extLst>
              <a:ext uri="{FF2B5EF4-FFF2-40B4-BE49-F238E27FC236}">
                <a16:creationId xmlns:a16="http://schemas.microsoft.com/office/drawing/2014/main" id="{F4DAE594-E8A8-4BF5-A017-69D4970FE451}"/>
              </a:ext>
            </a:extLst>
          </p:cNvPr>
          <p:cNvSpPr/>
          <p:nvPr/>
        </p:nvSpPr>
        <p:spPr>
          <a:xfrm>
            <a:off x="5080266" y="4367044"/>
            <a:ext cx="2240924" cy="85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SYNTAXIQUE</a:t>
            </a:r>
          </a:p>
        </p:txBody>
      </p:sp>
      <p:cxnSp>
        <p:nvCxnSpPr>
          <p:cNvPr id="39" name="Connecteur droit avec flèche 38">
            <a:extLst>
              <a:ext uri="{FF2B5EF4-FFF2-40B4-BE49-F238E27FC236}">
                <a16:creationId xmlns:a16="http://schemas.microsoft.com/office/drawing/2014/main" id="{6BA8F4FB-6B83-473B-8CCB-BF9A26DEF82A}"/>
              </a:ext>
            </a:extLst>
          </p:cNvPr>
          <p:cNvCxnSpPr>
            <a:cxnSpLocks/>
            <a:stCxn id="33" idx="3"/>
            <a:endCxn id="37" idx="1"/>
          </p:cNvCxnSpPr>
          <p:nvPr/>
        </p:nvCxnSpPr>
        <p:spPr>
          <a:xfrm flipV="1">
            <a:off x="3258355" y="4792942"/>
            <a:ext cx="1821911" cy="1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D1F2A364-2E42-456B-9414-785434C86935}"/>
              </a:ext>
            </a:extLst>
          </p:cNvPr>
          <p:cNvCxnSpPr>
            <a:stCxn id="37" idx="3"/>
            <a:endCxn id="35" idx="1"/>
          </p:cNvCxnSpPr>
          <p:nvPr/>
        </p:nvCxnSpPr>
        <p:spPr>
          <a:xfrm>
            <a:off x="7321190" y="4792942"/>
            <a:ext cx="1957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1010761-77A5-43AB-B27E-88998B1B9456}"/>
              </a:ext>
            </a:extLst>
          </p:cNvPr>
          <p:cNvSpPr/>
          <p:nvPr/>
        </p:nvSpPr>
        <p:spPr>
          <a:xfrm>
            <a:off x="4412442" y="3388248"/>
            <a:ext cx="3534179" cy="401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Gestionnaire Table des Symboles</a:t>
            </a:r>
          </a:p>
        </p:txBody>
      </p:sp>
      <p:cxnSp>
        <p:nvCxnSpPr>
          <p:cNvPr id="46" name="Connecteur droit 45">
            <a:extLst>
              <a:ext uri="{FF2B5EF4-FFF2-40B4-BE49-F238E27FC236}">
                <a16:creationId xmlns:a16="http://schemas.microsoft.com/office/drawing/2014/main" id="{FB917C14-6CCF-44FC-9BF3-9BC7D4B20FE4}"/>
              </a:ext>
            </a:extLst>
          </p:cNvPr>
          <p:cNvCxnSpPr>
            <a:cxnSpLocks/>
          </p:cNvCxnSpPr>
          <p:nvPr/>
        </p:nvCxnSpPr>
        <p:spPr>
          <a:xfrm>
            <a:off x="711200" y="4334146"/>
            <a:ext cx="0" cy="1799867"/>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9E8B393E-97B1-40EF-864D-3574E6F399C8}"/>
              </a:ext>
            </a:extLst>
          </p:cNvPr>
          <p:cNvCxnSpPr>
            <a:cxnSpLocks/>
          </p:cNvCxnSpPr>
          <p:nvPr/>
        </p:nvCxnSpPr>
        <p:spPr>
          <a:xfrm>
            <a:off x="11748407" y="4334146"/>
            <a:ext cx="0" cy="1799867"/>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0A433980-BC20-4691-862A-5F584F17854C}"/>
              </a:ext>
            </a:extLst>
          </p:cNvPr>
          <p:cNvCxnSpPr>
            <a:cxnSpLocks/>
            <a:stCxn id="42" idx="2"/>
            <a:endCxn id="33" idx="0"/>
          </p:cNvCxnSpPr>
          <p:nvPr/>
        </p:nvCxnSpPr>
        <p:spPr>
          <a:xfrm flipH="1">
            <a:off x="2137893" y="3789279"/>
            <a:ext cx="4041639" cy="59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B9C3F694-B282-4EBF-B854-68775AB17011}"/>
              </a:ext>
            </a:extLst>
          </p:cNvPr>
          <p:cNvCxnSpPr>
            <a:cxnSpLocks/>
            <a:stCxn id="42" idx="2"/>
            <a:endCxn id="37" idx="0"/>
          </p:cNvCxnSpPr>
          <p:nvPr/>
        </p:nvCxnSpPr>
        <p:spPr>
          <a:xfrm>
            <a:off x="6179532" y="3789279"/>
            <a:ext cx="21196" cy="577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05F6670-8C6F-488F-AF71-5A099DD6DF0E}"/>
              </a:ext>
            </a:extLst>
          </p:cNvPr>
          <p:cNvCxnSpPr>
            <a:cxnSpLocks/>
            <a:stCxn id="42" idx="2"/>
            <a:endCxn id="35" idx="0"/>
          </p:cNvCxnSpPr>
          <p:nvPr/>
        </p:nvCxnSpPr>
        <p:spPr>
          <a:xfrm>
            <a:off x="6179532" y="3789279"/>
            <a:ext cx="4219531" cy="577765"/>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D219758-E359-4612-899A-790DD1F25A21}"/>
              </a:ext>
            </a:extLst>
          </p:cNvPr>
          <p:cNvSpPr/>
          <p:nvPr/>
        </p:nvSpPr>
        <p:spPr>
          <a:xfrm>
            <a:off x="4423041" y="5647691"/>
            <a:ext cx="3534177" cy="486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Traitement des Erreurs</a:t>
            </a:r>
          </a:p>
        </p:txBody>
      </p:sp>
      <p:cxnSp>
        <p:nvCxnSpPr>
          <p:cNvPr id="77" name="Connecteur droit 76">
            <a:extLst>
              <a:ext uri="{FF2B5EF4-FFF2-40B4-BE49-F238E27FC236}">
                <a16:creationId xmlns:a16="http://schemas.microsoft.com/office/drawing/2014/main" id="{1B200EAD-8F58-4A7B-8A39-E892056ED909}"/>
              </a:ext>
            </a:extLst>
          </p:cNvPr>
          <p:cNvCxnSpPr>
            <a:stCxn id="33" idx="2"/>
            <a:endCxn id="60" idx="0"/>
          </p:cNvCxnSpPr>
          <p:nvPr/>
        </p:nvCxnSpPr>
        <p:spPr>
          <a:xfrm>
            <a:off x="2137893" y="5238675"/>
            <a:ext cx="4052237" cy="40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6F8FDA55-BAD6-4B6A-ABA4-EC01B6125632}"/>
              </a:ext>
            </a:extLst>
          </p:cNvPr>
          <p:cNvCxnSpPr>
            <a:stCxn id="37" idx="2"/>
            <a:endCxn id="60" idx="0"/>
          </p:cNvCxnSpPr>
          <p:nvPr/>
        </p:nvCxnSpPr>
        <p:spPr>
          <a:xfrm flipH="1">
            <a:off x="6190130" y="5218839"/>
            <a:ext cx="10598" cy="428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42CD466E-1FEF-4570-8402-428DFC5AB704}"/>
              </a:ext>
            </a:extLst>
          </p:cNvPr>
          <p:cNvCxnSpPr>
            <a:stCxn id="60" idx="0"/>
            <a:endCxn id="35" idx="2"/>
          </p:cNvCxnSpPr>
          <p:nvPr/>
        </p:nvCxnSpPr>
        <p:spPr>
          <a:xfrm flipV="1">
            <a:off x="6190130" y="5218839"/>
            <a:ext cx="4208933" cy="428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necteur : en arc 91">
            <a:extLst>
              <a:ext uri="{FF2B5EF4-FFF2-40B4-BE49-F238E27FC236}">
                <a16:creationId xmlns:a16="http://schemas.microsoft.com/office/drawing/2014/main" id="{C5312F8F-AC99-4AFE-A4DB-6F11786BF110}"/>
              </a:ext>
            </a:extLst>
          </p:cNvPr>
          <p:cNvCxnSpPr>
            <a:cxnSpLocks/>
          </p:cNvCxnSpPr>
          <p:nvPr/>
        </p:nvCxnSpPr>
        <p:spPr>
          <a:xfrm flipH="1" flipV="1">
            <a:off x="7931370" y="2382362"/>
            <a:ext cx="2480882" cy="2421523"/>
          </a:xfrm>
          <a:prstGeom prst="curvedConnector5">
            <a:avLst>
              <a:gd name="adj1" fmla="val -64760"/>
              <a:gd name="adj2" fmla="val 76771"/>
              <a:gd name="adj3" fmla="val 12323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607802D-F65A-480B-84B6-D5E2CF7F987D}"/>
              </a:ext>
            </a:extLst>
          </p:cNvPr>
          <p:cNvSpPr/>
          <p:nvPr/>
        </p:nvSpPr>
        <p:spPr>
          <a:xfrm>
            <a:off x="9278601" y="4367044"/>
            <a:ext cx="2240924" cy="85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SEMANTIQUE</a:t>
            </a:r>
          </a:p>
        </p:txBody>
      </p:sp>
      <p:cxnSp>
        <p:nvCxnSpPr>
          <p:cNvPr id="125" name="Connecteur : en arc 124">
            <a:extLst>
              <a:ext uri="{FF2B5EF4-FFF2-40B4-BE49-F238E27FC236}">
                <a16:creationId xmlns:a16="http://schemas.microsoft.com/office/drawing/2014/main" id="{0EF6BDDF-FE44-4030-80DD-A73FFC426D7C}"/>
              </a:ext>
            </a:extLst>
          </p:cNvPr>
          <p:cNvCxnSpPr>
            <a:cxnSpLocks/>
          </p:cNvCxnSpPr>
          <p:nvPr/>
        </p:nvCxnSpPr>
        <p:spPr>
          <a:xfrm rot="10800000" flipV="1">
            <a:off x="1003501" y="2603807"/>
            <a:ext cx="3746816" cy="2199053"/>
          </a:xfrm>
          <a:prstGeom prst="curvedConnector3">
            <a:avLst>
              <a:gd name="adj1" fmla="val 123214"/>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609D2F05-AB9E-4793-9E77-6D8016FB7318}"/>
              </a:ext>
            </a:extLst>
          </p:cNvPr>
          <p:cNvSpPr/>
          <p:nvPr/>
        </p:nvSpPr>
        <p:spPr>
          <a:xfrm>
            <a:off x="4260631" y="2382362"/>
            <a:ext cx="489686" cy="24870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8" name="Connecteur droit 157">
            <a:extLst>
              <a:ext uri="{FF2B5EF4-FFF2-40B4-BE49-F238E27FC236}">
                <a16:creationId xmlns:a16="http://schemas.microsoft.com/office/drawing/2014/main" id="{A6E5B700-5845-4B86-8F9B-97C386C4E5B7}"/>
              </a:ext>
            </a:extLst>
          </p:cNvPr>
          <p:cNvCxnSpPr>
            <a:cxnSpLocks/>
            <a:endCxn id="6" idx="1"/>
          </p:cNvCxnSpPr>
          <p:nvPr/>
        </p:nvCxnSpPr>
        <p:spPr>
          <a:xfrm rot="10800000">
            <a:off x="4245377" y="2371419"/>
            <a:ext cx="504940" cy="232388"/>
          </a:xfrm>
          <a:prstGeom prst="curvedConnector3">
            <a:avLst>
              <a:gd name="adj1" fmla="val -4857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362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fontScale="92500"/>
          </a:bodyPr>
          <a:lstStyle/>
          <a:p>
            <a:r>
              <a:rPr lang="fr-FR" sz="2400" dirty="0"/>
              <a:t>EXERCICES D’ANALYSE SYNTAXIQUE DE L’EXAMEN DE L’ANNÉE DERNIÈRE (2017) </a:t>
            </a:r>
            <a:endParaRPr lang="fr-FR"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000" b="1" dirty="0"/>
              <a:t> 2 - EXERCICES SUPPLÉMENTAIRES (TP RÉVISION)</a:t>
            </a:r>
            <a:endParaRPr lang="fr-FR" sz="4400" b="1" dirty="0"/>
          </a:p>
        </p:txBody>
      </p:sp>
      <p:pic>
        <p:nvPicPr>
          <p:cNvPr id="7" name="Espace réservé pour une image  6">
            <a:extLst>
              <a:ext uri="{FF2B5EF4-FFF2-40B4-BE49-F238E27FC236}">
                <a16:creationId xmlns:a16="http://schemas.microsoft.com/office/drawing/2014/main" id="{0B85E9F9-DA84-4E09-AD3B-068BD5ACE678}"/>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0823" r="10823"/>
          <a:stretch>
            <a:fillRect/>
          </a:stretch>
        </p:blipFill>
        <p:spPr>
          <a:xfrm>
            <a:off x="2009104" y="0"/>
            <a:ext cx="10182896" cy="4572000"/>
          </a:xfrm>
        </p:spPr>
      </p:pic>
      <p:sp>
        <p:nvSpPr>
          <p:cNvPr id="6" name="Titre 1">
            <a:extLst>
              <a:ext uri="{FF2B5EF4-FFF2-40B4-BE49-F238E27FC236}">
                <a16:creationId xmlns:a16="http://schemas.microsoft.com/office/drawing/2014/main" id="{C9A68288-A3DC-4DC2-83E0-03F36AF65CC1}"/>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3</a:t>
            </a:r>
          </a:p>
        </p:txBody>
      </p:sp>
      <p:sp>
        <p:nvSpPr>
          <p:cNvPr id="8" name="ZoneTexte 7">
            <a:extLst>
              <a:ext uri="{FF2B5EF4-FFF2-40B4-BE49-F238E27FC236}">
                <a16:creationId xmlns:a16="http://schemas.microsoft.com/office/drawing/2014/main" id="{0762C752-5E72-4D7F-ADA5-CE442D18AF8A}"/>
              </a:ext>
            </a:extLst>
          </p:cNvPr>
          <p:cNvSpPr txBox="1"/>
          <p:nvPr/>
        </p:nvSpPr>
        <p:spPr>
          <a:xfrm>
            <a:off x="4177956" y="577840"/>
            <a:ext cx="5845191" cy="3416320"/>
          </a:xfrm>
          <a:prstGeom prst="rect">
            <a:avLst/>
          </a:prstGeom>
          <a:noFill/>
        </p:spPr>
        <p:txBody>
          <a:bodyPr wrap="none" rtlCol="0">
            <a:spAutoFit/>
          </a:bodyPr>
          <a:lstStyle/>
          <a:p>
            <a:pPr algn="ctr"/>
            <a:r>
              <a:rPr lang="fr-FR" sz="7200" b="1" dirty="0">
                <a:solidFill>
                  <a:srgbClr val="00A400"/>
                </a:solidFill>
                <a:effectLst>
                  <a:outerShdw blurRad="38100" dist="38100" dir="2700000" algn="tl">
                    <a:srgbClr val="000000">
                      <a:alpha val="43137"/>
                    </a:srgbClr>
                  </a:outerShdw>
                </a:effectLst>
              </a:rPr>
              <a:t>YACC</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Bison</a:t>
            </a:r>
          </a:p>
          <a:p>
            <a:pPr algn="ctr"/>
            <a:r>
              <a:rPr lang="fr-FR" sz="7200" b="1" dirty="0">
                <a:effectLst>
                  <a:outerShdw blurRad="38100" dist="38100" dir="2700000" algn="tl">
                    <a:srgbClr val="000000">
                      <a:alpha val="43137"/>
                    </a:srgbClr>
                  </a:outerShdw>
                </a:effectLst>
              </a:rPr>
              <a:t>&amp;</a:t>
            </a:r>
          </a:p>
          <a:p>
            <a:pPr algn="ctr"/>
            <a:r>
              <a:rPr lang="fr-FR" sz="7200" b="1" dirty="0" err="1">
                <a:solidFill>
                  <a:srgbClr val="FF0000"/>
                </a:solidFill>
                <a:effectLst>
                  <a:outerShdw blurRad="38100" dist="38100" dir="2700000" algn="tl">
                    <a:srgbClr val="000000">
                      <a:alpha val="43137"/>
                    </a:srgbClr>
                  </a:outerShdw>
                </a:effectLst>
              </a:rPr>
              <a:t>RegEx</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Flex</a:t>
            </a:r>
            <a:endParaRPr lang="fr-FR" sz="32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2249074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3E995-40C5-4B9C-9AAB-94C8E1F1E625}"/>
              </a:ext>
            </a:extLst>
          </p:cNvPr>
          <p:cNvSpPr>
            <a:spLocks noGrp="1"/>
          </p:cNvSpPr>
          <p:nvPr>
            <p:ph type="title"/>
          </p:nvPr>
        </p:nvSpPr>
        <p:spPr/>
        <p:txBody>
          <a:bodyPr/>
          <a:lstStyle/>
          <a:p>
            <a:r>
              <a:rPr lang="fr-FR" dirty="0"/>
              <a:t>EXERCICE 5 (PAGE 45 DU TP RÉVISION)</a:t>
            </a:r>
          </a:p>
        </p:txBody>
      </p:sp>
      <p:sp>
        <p:nvSpPr>
          <p:cNvPr id="3" name="Espace réservé du numéro de diapositive 2">
            <a:extLst>
              <a:ext uri="{FF2B5EF4-FFF2-40B4-BE49-F238E27FC236}">
                <a16:creationId xmlns:a16="http://schemas.microsoft.com/office/drawing/2014/main" id="{5B5558ED-25EA-4FA4-9FF8-4A789453AC2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71</a:t>
            </a:fld>
            <a:endParaRPr lang="fr-FR"/>
          </a:p>
        </p:txBody>
      </p:sp>
      <p:pic>
        <p:nvPicPr>
          <p:cNvPr id="6" name="Image 5" descr="Capture d’écran">
            <a:extLst>
              <a:ext uri="{FF2B5EF4-FFF2-40B4-BE49-F238E27FC236}">
                <a16:creationId xmlns:a16="http://schemas.microsoft.com/office/drawing/2014/main" id="{557124F3-3241-47D4-9668-6403DFDB3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43" y="1876706"/>
            <a:ext cx="10280314" cy="4356669"/>
          </a:xfrm>
          <a:prstGeom prst="rect">
            <a:avLst/>
          </a:prstGeom>
        </p:spPr>
      </p:pic>
    </p:spTree>
    <p:extLst>
      <p:ext uri="{BB962C8B-B14F-4D97-AF65-F5344CB8AC3E}">
        <p14:creationId xmlns:p14="http://schemas.microsoft.com/office/powerpoint/2010/main" val="3367952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3E995-40C5-4B9C-9AAB-94C8E1F1E625}"/>
              </a:ext>
            </a:extLst>
          </p:cNvPr>
          <p:cNvSpPr>
            <a:spLocks noGrp="1"/>
          </p:cNvSpPr>
          <p:nvPr>
            <p:ph type="title"/>
          </p:nvPr>
        </p:nvSpPr>
        <p:spPr/>
        <p:txBody>
          <a:bodyPr/>
          <a:lstStyle/>
          <a:p>
            <a:r>
              <a:rPr lang="fr-FR" dirty="0"/>
              <a:t>RÉSOLUTION DE L’EXERCICE 5 :</a:t>
            </a:r>
          </a:p>
        </p:txBody>
      </p:sp>
      <p:sp>
        <p:nvSpPr>
          <p:cNvPr id="3" name="Espace réservé du numéro de diapositive 2">
            <a:extLst>
              <a:ext uri="{FF2B5EF4-FFF2-40B4-BE49-F238E27FC236}">
                <a16:creationId xmlns:a16="http://schemas.microsoft.com/office/drawing/2014/main" id="{5B5558ED-25EA-4FA4-9FF8-4A789453AC2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72</a:t>
            </a:fld>
            <a:endParaRPr lang="fr-FR"/>
          </a:p>
        </p:txBody>
      </p:sp>
      <p:pic>
        <p:nvPicPr>
          <p:cNvPr id="8" name="Image 7" descr="Capture d’écran">
            <a:extLst>
              <a:ext uri="{FF2B5EF4-FFF2-40B4-BE49-F238E27FC236}">
                <a16:creationId xmlns:a16="http://schemas.microsoft.com/office/drawing/2014/main" id="{BCA457D8-E5CA-4775-9578-9D6F7F7F8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0" y="2395206"/>
            <a:ext cx="2029108" cy="1247949"/>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FA3D4036-87D8-4659-8B68-F11556DA2624}"/>
                  </a:ext>
                </a:extLst>
              </p:cNvPr>
              <p:cNvSpPr txBox="1"/>
              <p:nvPr/>
            </p:nvSpPr>
            <p:spPr>
              <a:xfrm>
                <a:off x="2852060" y="1799074"/>
                <a:ext cx="4801635" cy="369332"/>
              </a:xfrm>
              <a:prstGeom prst="rect">
                <a:avLst/>
              </a:prstGeom>
              <a:noFill/>
            </p:spPr>
            <p:txBody>
              <a:bodyPr wrap="none" rtlCol="0">
                <a:spAutoFit/>
              </a:bodyPr>
              <a:lstStyle/>
              <a:p>
                <a:r>
                  <a:rPr lang="fr-FR" dirty="0"/>
                  <a:t>La chaine à analyser </a:t>
                </a:r>
                <a14:m>
                  <m:oMath xmlns:m="http://schemas.openxmlformats.org/officeDocument/2006/math">
                    <m:r>
                      <a:rPr lang="fr-FR" i="1" smtClean="0">
                        <a:solidFill>
                          <a:srgbClr val="00B050"/>
                        </a:solidFill>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𝑣𝑟𝑎𝑖</m:t>
                    </m:r>
                    <m:r>
                      <a:rPr lang="fr-FR" i="1">
                        <a:latin typeface="Cambria Math" panose="02040503050406030204" pitchFamily="18" charset="0"/>
                        <a:ea typeface="Cambria Math" panose="02040503050406030204" pitchFamily="18" charset="0"/>
                      </a:rPr>
                      <m:t> ∧ </m:t>
                    </m:r>
                    <m:r>
                      <a:rPr lang="fr-FR" i="1">
                        <a:latin typeface="Cambria Math" panose="02040503050406030204" pitchFamily="18" charset="0"/>
                        <a:ea typeface="Cambria Math" panose="02040503050406030204" pitchFamily="18" charset="0"/>
                      </a:rPr>
                      <m:t>𝑓𝑎𝑢𝑥</m:t>
                    </m:r>
                    <m:r>
                      <a:rPr lang="fr-FR" i="1">
                        <a:latin typeface="Cambria Math" panose="02040503050406030204" pitchFamily="18" charset="0"/>
                        <a:ea typeface="Cambria Math" panose="02040503050406030204" pitchFamily="18" charset="0"/>
                      </a:rPr>
                      <m:t> ∨ </m:t>
                    </m:r>
                    <m:r>
                      <a:rPr lang="fr-FR" i="1">
                        <a:latin typeface="Cambria Math" panose="02040503050406030204" pitchFamily="18" charset="0"/>
                        <a:ea typeface="Cambria Math" panose="02040503050406030204" pitchFamily="18" charset="0"/>
                      </a:rPr>
                      <m:t>𝑓𝑎𝑢𝑥</m:t>
                    </m:r>
                  </m:oMath>
                </a14:m>
                <a:endParaRPr lang="fr-FR" dirty="0"/>
              </a:p>
            </p:txBody>
          </p:sp>
        </mc:Choice>
        <mc:Fallback xmlns="">
          <p:sp>
            <p:nvSpPr>
              <p:cNvPr id="9" name="ZoneTexte 8">
                <a:extLst>
                  <a:ext uri="{FF2B5EF4-FFF2-40B4-BE49-F238E27FC236}">
                    <a16:creationId xmlns:a16="http://schemas.microsoft.com/office/drawing/2014/main" id="{FA3D4036-87D8-4659-8B68-F11556DA2624}"/>
                  </a:ext>
                </a:extLst>
              </p:cNvPr>
              <p:cNvSpPr txBox="1">
                <a:spLocks noRot="1" noChangeAspect="1" noMove="1" noResize="1" noEditPoints="1" noAdjustHandles="1" noChangeArrowheads="1" noChangeShapeType="1" noTextEdit="1"/>
              </p:cNvSpPr>
              <p:nvPr/>
            </p:nvSpPr>
            <p:spPr>
              <a:xfrm>
                <a:off x="2852060" y="1799074"/>
                <a:ext cx="4801635" cy="369332"/>
              </a:xfrm>
              <a:prstGeom prst="rect">
                <a:avLst/>
              </a:prstGeom>
              <a:blipFill>
                <a:blip r:embed="rId3"/>
                <a:stretch>
                  <a:fillRect l="-1142" t="-8197" b="-24590"/>
                </a:stretch>
              </a:blipFill>
            </p:spPr>
            <p:txBody>
              <a:bodyPr/>
              <a:lstStyle/>
              <a:p>
                <a:r>
                  <a:rPr lang="fr-FR">
                    <a:noFill/>
                  </a:rPr>
                  <a:t> </a:t>
                </a:r>
              </a:p>
            </p:txBody>
          </p:sp>
        </mc:Fallback>
      </mc:AlternateContent>
      <p:cxnSp>
        <p:nvCxnSpPr>
          <p:cNvPr id="11" name="Connecteur droit 10">
            <a:extLst>
              <a:ext uri="{FF2B5EF4-FFF2-40B4-BE49-F238E27FC236}">
                <a16:creationId xmlns:a16="http://schemas.microsoft.com/office/drawing/2014/main" id="{F9F01C21-90C4-43DB-B085-2CEE68913FA1}"/>
              </a:ext>
            </a:extLst>
          </p:cNvPr>
          <p:cNvCxnSpPr>
            <a:cxnSpLocks/>
          </p:cNvCxnSpPr>
          <p:nvPr/>
        </p:nvCxnSpPr>
        <p:spPr>
          <a:xfrm>
            <a:off x="2446986" y="1799074"/>
            <a:ext cx="0" cy="50589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au 11">
                <a:extLst>
                  <a:ext uri="{FF2B5EF4-FFF2-40B4-BE49-F238E27FC236}">
                    <a16:creationId xmlns:a16="http://schemas.microsoft.com/office/drawing/2014/main" id="{559B2DF1-A551-405C-A4B5-39A2B534934E}"/>
                  </a:ext>
                </a:extLst>
              </p:cNvPr>
              <p:cNvGraphicFramePr>
                <a:graphicFrameLocks noGrp="1"/>
              </p:cNvGraphicFramePr>
              <p:nvPr>
                <p:extLst>
                  <p:ext uri="{D42A27DB-BD31-4B8C-83A1-F6EECF244321}">
                    <p14:modId xmlns:p14="http://schemas.microsoft.com/office/powerpoint/2010/main" val="2212515964"/>
                  </p:ext>
                </p:extLst>
              </p:nvPr>
            </p:nvGraphicFramePr>
            <p:xfrm>
              <a:off x="2852060" y="2210700"/>
              <a:ext cx="9181100" cy="4023360"/>
            </p:xfrm>
            <a:graphic>
              <a:graphicData uri="http://schemas.openxmlformats.org/drawingml/2006/table">
                <a:tbl>
                  <a:tblPr firstRow="1" bandRow="1">
                    <a:tableStyleId>{5C22544A-7EE6-4342-B048-85BDC9FD1C3A}</a:tableStyleId>
                  </a:tblPr>
                  <a:tblGrid>
                    <a:gridCol w="1346530">
                      <a:extLst>
                        <a:ext uri="{9D8B030D-6E8A-4147-A177-3AD203B41FA5}">
                          <a16:colId xmlns:a16="http://schemas.microsoft.com/office/drawing/2014/main" val="89813886"/>
                        </a:ext>
                      </a:extLst>
                    </a:gridCol>
                    <a:gridCol w="2189408">
                      <a:extLst>
                        <a:ext uri="{9D8B030D-6E8A-4147-A177-3AD203B41FA5}">
                          <a16:colId xmlns:a16="http://schemas.microsoft.com/office/drawing/2014/main" val="4201418326"/>
                        </a:ext>
                      </a:extLst>
                    </a:gridCol>
                    <a:gridCol w="2331076">
                      <a:extLst>
                        <a:ext uri="{9D8B030D-6E8A-4147-A177-3AD203B41FA5}">
                          <a16:colId xmlns:a16="http://schemas.microsoft.com/office/drawing/2014/main" val="1951649450"/>
                        </a:ext>
                      </a:extLst>
                    </a:gridCol>
                    <a:gridCol w="3314086">
                      <a:extLst>
                        <a:ext uri="{9D8B030D-6E8A-4147-A177-3AD203B41FA5}">
                          <a16:colId xmlns:a16="http://schemas.microsoft.com/office/drawing/2014/main" val="4056690976"/>
                        </a:ext>
                      </a:extLst>
                    </a:gridCol>
                  </a:tblGrid>
                  <a:tr h="324395">
                    <a:tc>
                      <a:txBody>
                        <a:bodyPr/>
                        <a:lstStyle/>
                        <a:p>
                          <a:pPr algn="ctr"/>
                          <a:r>
                            <a:rPr lang="fr-FR" dirty="0"/>
                            <a:t>PILE</a:t>
                          </a:r>
                        </a:p>
                      </a:txBody>
                      <a:tcPr/>
                    </a:tc>
                    <a:tc>
                      <a:txBody>
                        <a:bodyPr/>
                        <a:lstStyle/>
                        <a:p>
                          <a:pPr algn="ctr"/>
                          <a:r>
                            <a:rPr lang="fr-FR" dirty="0"/>
                            <a:t>TAMPON</a:t>
                          </a:r>
                        </a:p>
                      </a:txBody>
                      <a:tcPr/>
                    </a:tc>
                    <a:tc>
                      <a:txBody>
                        <a:bodyPr/>
                        <a:lstStyle/>
                        <a:p>
                          <a:pPr algn="ctr"/>
                          <a:r>
                            <a:rPr lang="fr-FR" dirty="0"/>
                            <a:t>ACTION</a:t>
                          </a:r>
                        </a:p>
                      </a:txBody>
                      <a:tcPr/>
                    </a:tc>
                    <a:tc>
                      <a:txBody>
                        <a:bodyPr/>
                        <a:lstStyle/>
                        <a:p>
                          <a:pPr algn="ctr"/>
                          <a:r>
                            <a:rPr lang="fr-FR" dirty="0"/>
                            <a:t>ARBRE SYNTAXIQUE</a:t>
                          </a:r>
                        </a:p>
                      </a:txBody>
                      <a:tcPr/>
                    </a:tc>
                    <a:extLst>
                      <a:ext uri="{0D108BD9-81ED-4DB2-BD59-A6C34878D82A}">
                        <a16:rowId xmlns:a16="http://schemas.microsoft.com/office/drawing/2014/main" val="1458065787"/>
                      </a:ext>
                    </a:extLst>
                  </a:tr>
                  <a:tr h="295529">
                    <a:tc>
                      <a:txBody>
                        <a:bodyPr/>
                        <a:lstStyle/>
                        <a:p>
                          <a:pPr algn="l"/>
                          <a14:m>
                            <m:oMath xmlns:m="http://schemas.openxmlformats.org/officeDocument/2006/math">
                              <m:r>
                                <a:rPr lang="fr-FR" sz="1300" i="1" smtClean="0">
                                  <a:latin typeface="Cambria Math" panose="02040503050406030204" pitchFamily="18" charset="0"/>
                                </a:rPr>
                                <m:t>$</m:t>
                              </m:r>
                            </m:oMath>
                          </a14:m>
                          <a:r>
                            <a:rPr lang="fr-FR" sz="1300" dirty="0"/>
                            <a:t> </a:t>
                          </a:r>
                        </a:p>
                      </a:txBody>
                      <a:tcPr/>
                    </a:tc>
                    <a:tc>
                      <a:txBody>
                        <a:bodyPr/>
                        <a:lstStyle/>
                        <a:p>
                          <a:pPr algn="l"/>
                          <a14:m>
                            <m:oMathPara xmlns:m="http://schemas.openxmlformats.org/officeDocument/2006/math">
                              <m:oMathParaPr>
                                <m:jc m:val="center"/>
                              </m:oMathParaPr>
                              <m:oMath xmlns:m="http://schemas.openxmlformats.org/officeDocument/2006/math">
                                <m:r>
                                  <a:rPr lang="fr-FR" sz="1400" i="1" smtClean="0">
                                    <a:latin typeface="Cambria Math" panose="02040503050406030204" pitchFamily="18" charset="0"/>
                                    <a:ea typeface="Cambria Math" panose="02040503050406030204" pitchFamily="18" charset="0"/>
                                  </a:rPr>
                                  <m:t>𝑣𝑟𝑎𝑖</m:t>
                                </m:r>
                                <m:r>
                                  <a:rPr lang="fr-FR" sz="1400" i="1" smtClean="0">
                                    <a:latin typeface="Cambria Math" panose="02040503050406030204" pitchFamily="18" charset="0"/>
                                    <a:ea typeface="Cambria Math" panose="02040503050406030204" pitchFamily="18" charset="0"/>
                                  </a:rPr>
                                  <m:t> ∧ </m:t>
                                </m:r>
                                <m:r>
                                  <a:rPr lang="fr-FR" sz="1400" i="1" smtClean="0">
                                    <a:latin typeface="Cambria Math" panose="02040503050406030204" pitchFamily="18" charset="0"/>
                                    <a:ea typeface="Cambria Math" panose="02040503050406030204" pitchFamily="18" charset="0"/>
                                  </a:rPr>
                                  <m:t>𝑓𝑎𝑢𝑥</m:t>
                                </m:r>
                                <m:r>
                                  <a:rPr lang="fr-FR" sz="1400" i="1" smtClean="0">
                                    <a:latin typeface="Cambria Math" panose="02040503050406030204" pitchFamily="18" charset="0"/>
                                    <a:ea typeface="Cambria Math" panose="02040503050406030204" pitchFamily="18" charset="0"/>
                                  </a:rPr>
                                  <m:t> ∨ </m:t>
                                </m:r>
                                <m:r>
                                  <a:rPr lang="fr-FR" sz="1400" i="1" smtClean="0">
                                    <a:latin typeface="Cambria Math" panose="02040503050406030204" pitchFamily="18" charset="0"/>
                                    <a:ea typeface="Cambria Math" panose="02040503050406030204" pitchFamily="18" charset="0"/>
                                  </a:rPr>
                                  <m:t>𝑓𝑎𝑢𝑥</m:t>
                                </m:r>
                                <m:r>
                                  <a:rPr lang="fr-FR" sz="1400" b="0" i="1" smtClean="0">
                                    <a:latin typeface="Cambria Math" panose="02040503050406030204" pitchFamily="18" charset="0"/>
                                    <a:ea typeface="Cambria Math" panose="02040503050406030204" pitchFamily="18" charset="0"/>
                                  </a:rPr>
                                  <m:t>$</m:t>
                                </m:r>
                              </m:oMath>
                            </m:oMathPara>
                          </a14:m>
                          <a:endParaRPr lang="fr-FR" sz="1400" dirty="0"/>
                        </a:p>
                      </a:txBody>
                      <a:tcPr/>
                    </a:tc>
                    <a:tc>
                      <a:txBody>
                        <a:bodyPr/>
                        <a:lstStyle/>
                        <a:p>
                          <a:pPr algn="l"/>
                          <a:r>
                            <a:rPr lang="fr-FR" sz="1400" b="1" dirty="0">
                              <a:solidFill>
                                <a:srgbClr val="00A400"/>
                              </a:solidFill>
                            </a:rPr>
                            <a:t>DÉCALAGE</a:t>
                          </a:r>
                          <a:endParaRPr lang="fr-FR" sz="1400" b="1" dirty="0"/>
                        </a:p>
                      </a:txBody>
                      <a:tcPr/>
                    </a:tc>
                    <a:tc rowSpan="12">
                      <a:txBody>
                        <a:bodyPr/>
                        <a:lstStyle/>
                        <a:p>
                          <a:endParaRPr lang="fr-FR" sz="1300" dirty="0"/>
                        </a:p>
                      </a:txBody>
                      <a:tcPr/>
                    </a:tc>
                    <a:extLst>
                      <a:ext uri="{0D108BD9-81ED-4DB2-BD59-A6C34878D82A}">
                        <a16:rowId xmlns:a16="http://schemas.microsoft.com/office/drawing/2014/main" val="1867469894"/>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𝑣𝑟𝑎𝑖</m:t>
                              </m:r>
                            </m:oMath>
                          </a14:m>
                          <a:r>
                            <a:rPr lang="fr-FR" sz="1300" dirty="0"/>
                            <a:t> </a:t>
                          </a:r>
                        </a:p>
                      </a:txBody>
                      <a:tcPr/>
                    </a:tc>
                    <a:tc>
                      <a:txBody>
                        <a:bodyPr/>
                        <a:lstStyle/>
                        <a:p>
                          <a:pPr algn="l"/>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b="1" dirty="0">
                            <a:effectLst>
                              <a:outerShdw blurRad="38100" dist="38100" dir="2700000" algn="tl">
                                <a:srgbClr val="000000">
                                  <a:alpha val="43137"/>
                                </a:srgbClr>
                              </a:outerShdw>
                            </a:effectLst>
                          </a:endParaRPr>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vrai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3459549594"/>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𝑄</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Q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2561916486"/>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404146397"/>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300" i="1" kern="1200" smtClean="0">
                                  <a:solidFill>
                                    <a:schemeClr val="dk1"/>
                                  </a:solidFill>
                                  <a:latin typeface="Cambria Math" panose="02040503050406030204" pitchFamily="18" charset="0"/>
                                  <a:ea typeface="Cambria Math" panose="02040503050406030204" pitchFamily="18" charset="0"/>
                                  <a:cs typeface="+mn-cs"/>
                                </a:rPr>
                                <m:t>∧</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560133555"/>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𝑓𝑎𝑢𝑥</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    </a:t>
                          </a:r>
                          <a:r>
                            <a:rPr lang="fr-FR" sz="1400" b="1" dirty="0">
                              <a:solidFill>
                                <a:srgbClr val="FF0000"/>
                              </a:solidFill>
                              <a:effectLst>
                                <a:outerShdw blurRad="38100" dist="38100" dir="2700000" algn="tl">
                                  <a:srgbClr val="000000">
                                    <a:alpha val="43137"/>
                                  </a:srgbClr>
                                </a:outerShdw>
                              </a:effectLst>
                            </a:rPr>
                            <a:t>(1)</a:t>
                          </a:r>
                          <a:endParaRPr lang="fr-FR" sz="1400" dirty="0"/>
                        </a:p>
                      </a:txBody>
                      <a:tcPr/>
                    </a:tc>
                    <a:tc vMerge="1">
                      <a:txBody>
                        <a:bodyPr/>
                        <a:lstStyle/>
                        <a:p>
                          <a:endParaRPr lang="fr-FR" sz="1300" dirty="0"/>
                        </a:p>
                      </a:txBody>
                      <a:tcPr/>
                    </a:tc>
                    <a:extLst>
                      <a:ext uri="{0D108BD9-81ED-4DB2-BD59-A6C34878D82A}">
                        <a16:rowId xmlns:a16="http://schemas.microsoft.com/office/drawing/2014/main" val="2755108753"/>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300" i="1" kern="1200" smtClean="0">
                                  <a:solidFill>
                                    <a:schemeClr val="dk1"/>
                                  </a:solidFill>
                                  <a:latin typeface="Cambria Math" panose="02040503050406030204" pitchFamily="18" charset="0"/>
                                  <a:ea typeface="Cambria Math" panose="02040503050406030204" pitchFamily="18" charset="0"/>
                                  <a:cs typeface="+mn-cs"/>
                                </a:rPr>
                                <m:t>∧</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𝑄</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P</a:t>
                          </a:r>
                          <a14:m>
                            <m:oMath xmlns:m="http://schemas.openxmlformats.org/officeDocument/2006/math">
                              <m:r>
                                <a:rPr kumimoji="0" lang="fr-FR" sz="1400" b="0" i="0"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m:t>
                              </m:r>
                            </m:oMath>
                          </a14:m>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Q   </a:t>
                          </a:r>
                          <a:r>
                            <a:rPr lang="fr-FR" sz="1400" b="1" dirty="0">
                              <a:solidFill>
                                <a:srgbClr val="FF0000"/>
                              </a:solidFill>
                              <a:effectLst>
                                <a:outerShdw blurRad="38100" dist="38100" dir="2700000" algn="tl">
                                  <a:srgbClr val="000000">
                                    <a:alpha val="43137"/>
                                  </a:srgbClr>
                                </a:outerShdw>
                              </a:effectLst>
                            </a:rPr>
                            <a:t>(2)</a:t>
                          </a:r>
                          <a:endParaRPr lang="fr-FR" sz="1400" dirty="0"/>
                        </a:p>
                      </a:txBody>
                      <a:tcPr/>
                    </a:tc>
                    <a:tc vMerge="1">
                      <a:txBody>
                        <a:bodyPr/>
                        <a:lstStyle/>
                        <a:p>
                          <a:endParaRPr lang="fr-FR" sz="1300" dirty="0"/>
                        </a:p>
                      </a:txBody>
                      <a:tcPr/>
                    </a:tc>
                    <a:extLst>
                      <a:ext uri="{0D108BD9-81ED-4DB2-BD59-A6C34878D82A}">
                        <a16:rowId xmlns:a16="http://schemas.microsoft.com/office/drawing/2014/main" val="146043235"/>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219812981"/>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100" i="1" kern="1200" smtClean="0">
                                  <a:solidFill>
                                    <a:schemeClr val="dk1"/>
                                  </a:solidFill>
                                  <a:latin typeface="Cambria Math" panose="02040503050406030204" pitchFamily="18" charset="0"/>
                                  <a:ea typeface="Cambria Math" panose="02040503050406030204" pitchFamily="18" charset="0"/>
                                  <a:cs typeface="+mn-cs"/>
                                </a:rPr>
                                <m:t>∨</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382147250"/>
                      </a:ext>
                    </a:extLst>
                  </a:tr>
                  <a:tr h="285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100" i="1" kern="1200" dirty="0" smtClean="0">
                                  <a:solidFill>
                                    <a:schemeClr val="dk1"/>
                                  </a:solidFill>
                                  <a:latin typeface="Cambria Math" panose="02040503050406030204" pitchFamily="18" charset="0"/>
                                  <a:ea typeface="Cambria Math" panose="02040503050406030204" pitchFamily="18" charset="0"/>
                                  <a:cs typeface="+mn-cs"/>
                                </a:rPr>
                                <m:t>∨</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𝑓𝑎𝑢𝑥</m:t>
                              </m:r>
                            </m:oMath>
                          </a14:m>
                          <a:r>
                            <a:rPr kumimoji="0" lang="fr-FR" sz="1300" i="0" kern="1200" dirty="0">
                              <a:solidFill>
                                <a:schemeClr val="dk1"/>
                              </a:solidFill>
                              <a:latin typeface="+mn-lt"/>
                              <a:ea typeface="Cambria Math" panose="02040503050406030204" pitchFamily="18" charset="0"/>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a:t>
                          </a:r>
                          <a:endParaRPr lang="fr-FR" sz="1400" dirty="0"/>
                        </a:p>
                      </a:txBody>
                      <a:tcPr/>
                    </a:tc>
                    <a:tc vMerge="1">
                      <a:txBody>
                        <a:bodyPr/>
                        <a:lstStyle/>
                        <a:p>
                          <a:endParaRPr lang="fr-FR" sz="1300" dirty="0"/>
                        </a:p>
                      </a:txBody>
                      <a:tcPr/>
                    </a:tc>
                    <a:extLst>
                      <a:ext uri="{0D108BD9-81ED-4DB2-BD59-A6C34878D82A}">
                        <a16:rowId xmlns:a16="http://schemas.microsoft.com/office/drawing/2014/main" val="2292217080"/>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100" i="1" kern="1200" dirty="0" smtClean="0">
                                  <a:solidFill>
                                    <a:schemeClr val="dk1"/>
                                  </a:solidFill>
                                  <a:latin typeface="Cambria Math" panose="02040503050406030204" pitchFamily="18" charset="0"/>
                                  <a:ea typeface="Cambria Math" panose="02040503050406030204" pitchFamily="18" charset="0"/>
                                  <a:cs typeface="+mn-cs"/>
                                </a:rPr>
                                <m:t>∨</m:t>
                              </m:r>
                              <m:r>
                                <a:rPr kumimoji="0" lang="fr-FR" sz="1300" b="0" i="1" kern="1200" dirty="0" smtClean="0">
                                  <a:solidFill>
                                    <a:schemeClr val="dk1"/>
                                  </a:solidFill>
                                  <a:latin typeface="Cambria Math" panose="02040503050406030204" pitchFamily="18" charset="0"/>
                                  <a:ea typeface="Cambria Math" panose="02040503050406030204" pitchFamily="18" charset="0"/>
                                  <a:cs typeface="+mn-cs"/>
                                </a:rPr>
                                <m:t>𝑄</m:t>
                              </m:r>
                            </m:oMath>
                          </a14:m>
                          <a:r>
                            <a:rPr kumimoji="0" lang="fr-FR" sz="1300" i="0" kern="1200" dirty="0">
                              <a:solidFill>
                                <a:schemeClr val="dk1"/>
                              </a:solidFill>
                              <a:latin typeface="+mn-lt"/>
                              <a:ea typeface="Cambria Math" panose="02040503050406030204" pitchFamily="18" charset="0"/>
                              <a:cs typeface="+mn-cs"/>
                            </a:rPr>
                            <a:t> </a:t>
                          </a:r>
                        </a:p>
                      </a:txBody>
                      <a:tcPr/>
                    </a:tc>
                    <a:tc>
                      <a:txBody>
                        <a:bodyPr/>
                        <a:lstStyle/>
                        <a:p>
                          <a:pPr algn="l"/>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P</a:t>
                          </a:r>
                          <a14:m>
                            <m:oMath xmlns:m="http://schemas.openxmlformats.org/officeDocument/2006/math">
                              <m:r>
                                <a:rPr kumimoji="0" lang="fr-FR" sz="1400" b="0" i="0"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m:t>
                              </m:r>
                            </m:oMath>
                          </a14:m>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a:t>
                          </a:r>
                          <a:r>
                            <a:rPr kumimoji="0" lang="fr-FR" sz="1400" b="0" kern="120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Q  </a:t>
                          </a:r>
                          <a:r>
                            <a:rPr lang="fr-FR" sz="1400" b="1">
                              <a:solidFill>
                                <a:srgbClr val="FF0000"/>
                              </a:solidFill>
                              <a:effectLst>
                                <a:outerShdw blurRad="38100" dist="38100" dir="2700000" algn="tl">
                                  <a:srgbClr val="000000">
                                    <a:alpha val="43137"/>
                                  </a:srgbClr>
                                </a:outerShdw>
                              </a:effectLst>
                            </a:rPr>
                            <a:t>(</a:t>
                          </a:r>
                          <a:r>
                            <a:rPr lang="fr-FR" sz="1400" b="1" dirty="0">
                              <a:solidFill>
                                <a:srgbClr val="FF0000"/>
                              </a:solidFill>
                              <a:effectLst>
                                <a:outerShdw blurRad="38100" dist="38100" dir="2700000" algn="tl">
                                  <a:srgbClr val="000000">
                                    <a:alpha val="43137"/>
                                  </a:srgbClr>
                                </a:outerShdw>
                              </a:effectLst>
                            </a:rPr>
                            <a:t>2)</a:t>
                          </a:r>
                          <a:endParaRPr lang="fr-FR" sz="1400" dirty="0"/>
                        </a:p>
                      </a:txBody>
                      <a:tcPr/>
                    </a:tc>
                    <a:tc vMerge="1">
                      <a:txBody>
                        <a:bodyPr/>
                        <a:lstStyle/>
                        <a:p>
                          <a:endParaRPr lang="fr-FR" sz="1300" dirty="0"/>
                        </a:p>
                      </a:txBody>
                      <a:tcPr/>
                    </a:tc>
                    <a:extLst>
                      <a:ext uri="{0D108BD9-81ED-4DB2-BD59-A6C34878D82A}">
                        <a16:rowId xmlns:a16="http://schemas.microsoft.com/office/drawing/2014/main" val="2728629106"/>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oMath>
                          </a14:m>
                          <a:r>
                            <a:rPr kumimoji="0" lang="fr-FR" sz="1300" i="0" kern="1200" dirty="0">
                              <a:solidFill>
                                <a:schemeClr val="dk1"/>
                              </a:solidFill>
                              <a:latin typeface="+mn-lt"/>
                              <a:ea typeface="Cambria Math" panose="02040503050406030204" pitchFamily="18" charset="0"/>
                              <a:cs typeface="+mn-cs"/>
                            </a:rPr>
                            <a:t> </a:t>
                          </a:r>
                        </a:p>
                      </a:txBody>
                      <a:tcPr/>
                    </a:tc>
                    <a:tc>
                      <a:txBody>
                        <a:bodyPr/>
                        <a:lstStyle/>
                        <a:p>
                          <a:pPr algn="l"/>
                          <a14:m>
                            <m:oMathPara xmlns:m="http://schemas.openxmlformats.org/officeDocument/2006/math">
                              <m:oMathParaPr>
                                <m:jc m:val="centerGroup"/>
                              </m:oMathParaPr>
                              <m:oMath xmlns:m="http://schemas.openxmlformats.org/officeDocument/2006/math">
                                <m:r>
                                  <a:rPr lang="fr-FR" sz="1400" b="0" i="1" dirty="0" smtClean="0">
                                    <a:latin typeface="Cambria Math" panose="02040503050406030204" pitchFamily="18" charset="0"/>
                                  </a:rPr>
                                  <m:t>$</m:t>
                                </m:r>
                              </m:oMath>
                            </m:oMathPara>
                          </a14:m>
                          <a:endParaRPr lang="fr-FR" sz="1400" dirty="0"/>
                        </a:p>
                      </a:txBody>
                      <a:tcPr/>
                    </a:tc>
                    <a:tc>
                      <a:txBody>
                        <a:bodyPr/>
                        <a:lstStyle/>
                        <a:p>
                          <a:pPr algn="l"/>
                          <a:r>
                            <a:rPr lang="fr-FR" sz="1400" b="1" dirty="0">
                              <a:solidFill>
                                <a:srgbClr val="00A400"/>
                              </a:solidFill>
                              <a:effectLst>
                                <a:outerShdw blurRad="38100" dist="38100" dir="2700000" algn="tl">
                                  <a:srgbClr val="000000">
                                    <a:alpha val="43137"/>
                                  </a:srgbClr>
                                </a:outerShdw>
                              </a:effectLst>
                            </a:rPr>
                            <a:t>ACCEPTATION</a:t>
                          </a:r>
                          <a:endParaRPr lang="fr-FR" sz="1400" b="1" dirty="0">
                            <a:effectLst>
                              <a:outerShdw blurRad="38100" dist="38100" dir="2700000" algn="tl">
                                <a:srgbClr val="000000">
                                  <a:alpha val="43137"/>
                                </a:srgbClr>
                              </a:outerShdw>
                            </a:effectLst>
                          </a:endParaRPr>
                        </a:p>
                      </a:txBody>
                      <a:tcPr/>
                    </a:tc>
                    <a:tc vMerge="1">
                      <a:txBody>
                        <a:bodyPr/>
                        <a:lstStyle/>
                        <a:p>
                          <a:endParaRPr lang="fr-FR" sz="1300" dirty="0"/>
                        </a:p>
                      </a:txBody>
                      <a:tcPr/>
                    </a:tc>
                    <a:extLst>
                      <a:ext uri="{0D108BD9-81ED-4DB2-BD59-A6C34878D82A}">
                        <a16:rowId xmlns:a16="http://schemas.microsoft.com/office/drawing/2014/main" val="1077267521"/>
                      </a:ext>
                    </a:extLst>
                  </a:tr>
                </a:tbl>
              </a:graphicData>
            </a:graphic>
          </p:graphicFrame>
        </mc:Choice>
        <mc:Fallback xmlns="">
          <p:graphicFrame>
            <p:nvGraphicFramePr>
              <p:cNvPr id="12" name="Tableau 11">
                <a:extLst>
                  <a:ext uri="{FF2B5EF4-FFF2-40B4-BE49-F238E27FC236}">
                    <a16:creationId xmlns:a16="http://schemas.microsoft.com/office/drawing/2014/main" id="{559B2DF1-A551-405C-A4B5-39A2B534934E}"/>
                  </a:ext>
                </a:extLst>
              </p:cNvPr>
              <p:cNvGraphicFramePr>
                <a:graphicFrameLocks noGrp="1"/>
              </p:cNvGraphicFramePr>
              <p:nvPr>
                <p:extLst>
                  <p:ext uri="{D42A27DB-BD31-4B8C-83A1-F6EECF244321}">
                    <p14:modId xmlns:p14="http://schemas.microsoft.com/office/powerpoint/2010/main" val="2212515964"/>
                  </p:ext>
                </p:extLst>
              </p:nvPr>
            </p:nvGraphicFramePr>
            <p:xfrm>
              <a:off x="2852060" y="2210700"/>
              <a:ext cx="9181100" cy="4023360"/>
            </p:xfrm>
            <a:graphic>
              <a:graphicData uri="http://schemas.openxmlformats.org/drawingml/2006/table">
                <a:tbl>
                  <a:tblPr firstRow="1" bandRow="1">
                    <a:tableStyleId>{5C22544A-7EE6-4342-B048-85BDC9FD1C3A}</a:tableStyleId>
                  </a:tblPr>
                  <a:tblGrid>
                    <a:gridCol w="1346530">
                      <a:extLst>
                        <a:ext uri="{9D8B030D-6E8A-4147-A177-3AD203B41FA5}">
                          <a16:colId xmlns:a16="http://schemas.microsoft.com/office/drawing/2014/main" val="89813886"/>
                        </a:ext>
                      </a:extLst>
                    </a:gridCol>
                    <a:gridCol w="2189408">
                      <a:extLst>
                        <a:ext uri="{9D8B030D-6E8A-4147-A177-3AD203B41FA5}">
                          <a16:colId xmlns:a16="http://schemas.microsoft.com/office/drawing/2014/main" val="4201418326"/>
                        </a:ext>
                      </a:extLst>
                    </a:gridCol>
                    <a:gridCol w="2331076">
                      <a:extLst>
                        <a:ext uri="{9D8B030D-6E8A-4147-A177-3AD203B41FA5}">
                          <a16:colId xmlns:a16="http://schemas.microsoft.com/office/drawing/2014/main" val="1951649450"/>
                        </a:ext>
                      </a:extLst>
                    </a:gridCol>
                    <a:gridCol w="3314086">
                      <a:extLst>
                        <a:ext uri="{9D8B030D-6E8A-4147-A177-3AD203B41FA5}">
                          <a16:colId xmlns:a16="http://schemas.microsoft.com/office/drawing/2014/main" val="4056690976"/>
                        </a:ext>
                      </a:extLst>
                    </a:gridCol>
                  </a:tblGrid>
                  <a:tr h="365760">
                    <a:tc>
                      <a:txBody>
                        <a:bodyPr/>
                        <a:lstStyle/>
                        <a:p>
                          <a:pPr algn="ctr"/>
                          <a:r>
                            <a:rPr lang="fr-FR" dirty="0"/>
                            <a:t>PILE</a:t>
                          </a:r>
                        </a:p>
                      </a:txBody>
                      <a:tcPr/>
                    </a:tc>
                    <a:tc>
                      <a:txBody>
                        <a:bodyPr/>
                        <a:lstStyle/>
                        <a:p>
                          <a:pPr algn="ctr"/>
                          <a:r>
                            <a:rPr lang="fr-FR" dirty="0"/>
                            <a:t>TAMPON</a:t>
                          </a:r>
                        </a:p>
                      </a:txBody>
                      <a:tcPr/>
                    </a:tc>
                    <a:tc>
                      <a:txBody>
                        <a:bodyPr/>
                        <a:lstStyle/>
                        <a:p>
                          <a:pPr algn="ctr"/>
                          <a:r>
                            <a:rPr lang="fr-FR" dirty="0"/>
                            <a:t>ACTION</a:t>
                          </a:r>
                        </a:p>
                      </a:txBody>
                      <a:tcPr/>
                    </a:tc>
                    <a:tc>
                      <a:txBody>
                        <a:bodyPr/>
                        <a:lstStyle/>
                        <a:p>
                          <a:pPr algn="ctr"/>
                          <a:r>
                            <a:rPr lang="fr-FR" dirty="0"/>
                            <a:t>ARBRE SYNTAXIQUE</a:t>
                          </a:r>
                        </a:p>
                      </a:txBody>
                      <a:tcPr/>
                    </a:tc>
                    <a:extLst>
                      <a:ext uri="{0D108BD9-81ED-4DB2-BD59-A6C34878D82A}">
                        <a16:rowId xmlns:a16="http://schemas.microsoft.com/office/drawing/2014/main" val="1458065787"/>
                      </a:ext>
                    </a:extLst>
                  </a:tr>
                  <a:tr h="304800">
                    <a:tc>
                      <a:txBody>
                        <a:bodyPr/>
                        <a:lstStyle/>
                        <a:p>
                          <a:endParaRPr lang="fr-FR"/>
                        </a:p>
                      </a:txBody>
                      <a:tcPr>
                        <a:blipFill>
                          <a:blip r:embed="rId4"/>
                          <a:stretch>
                            <a:fillRect l="-452" t="-130000" r="-584163" b="-1132000"/>
                          </a:stretch>
                        </a:blipFill>
                      </a:tcPr>
                    </a:tc>
                    <a:tc>
                      <a:txBody>
                        <a:bodyPr/>
                        <a:lstStyle/>
                        <a:p>
                          <a:endParaRPr lang="fr-FR"/>
                        </a:p>
                      </a:txBody>
                      <a:tcPr>
                        <a:blipFill>
                          <a:blip r:embed="rId4"/>
                          <a:stretch>
                            <a:fillRect l="-61838" t="-130000" r="-259610" b="-1132000"/>
                          </a:stretch>
                        </a:blipFill>
                      </a:tcPr>
                    </a:tc>
                    <a:tc>
                      <a:txBody>
                        <a:bodyPr/>
                        <a:lstStyle/>
                        <a:p>
                          <a:pPr algn="l"/>
                          <a:r>
                            <a:rPr lang="fr-FR" sz="1400" b="1" dirty="0">
                              <a:solidFill>
                                <a:srgbClr val="00A400"/>
                              </a:solidFill>
                            </a:rPr>
                            <a:t>DÉCALAGE</a:t>
                          </a:r>
                          <a:endParaRPr lang="fr-FR" sz="1400" b="1" dirty="0"/>
                        </a:p>
                      </a:txBody>
                      <a:tcPr/>
                    </a:tc>
                    <a:tc rowSpan="12">
                      <a:txBody>
                        <a:bodyPr/>
                        <a:lstStyle/>
                        <a:p>
                          <a:endParaRPr lang="fr-FR" sz="1300" dirty="0"/>
                        </a:p>
                      </a:txBody>
                      <a:tcPr/>
                    </a:tc>
                    <a:extLst>
                      <a:ext uri="{0D108BD9-81ED-4DB2-BD59-A6C34878D82A}">
                        <a16:rowId xmlns:a16="http://schemas.microsoft.com/office/drawing/2014/main" val="1867469894"/>
                      </a:ext>
                    </a:extLst>
                  </a:tr>
                  <a:tr h="304800">
                    <a:tc>
                      <a:txBody>
                        <a:bodyPr/>
                        <a:lstStyle/>
                        <a:p>
                          <a:endParaRPr lang="fr-FR"/>
                        </a:p>
                      </a:txBody>
                      <a:tcPr>
                        <a:blipFill>
                          <a:blip r:embed="rId4"/>
                          <a:stretch>
                            <a:fillRect l="-452" t="-230000" r="-584163" b="-1032000"/>
                          </a:stretch>
                        </a:blipFill>
                      </a:tcPr>
                    </a:tc>
                    <a:tc>
                      <a:txBody>
                        <a:bodyPr/>
                        <a:lstStyle/>
                        <a:p>
                          <a:endParaRPr lang="fr-FR"/>
                        </a:p>
                      </a:txBody>
                      <a:tcPr>
                        <a:blipFill>
                          <a:blip r:embed="rId4"/>
                          <a:stretch>
                            <a:fillRect l="-61838" t="-230000" r="-259610" b="-1032000"/>
                          </a:stretch>
                        </a:blipFill>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vrai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3459549594"/>
                      </a:ext>
                    </a:extLst>
                  </a:tr>
                  <a:tr h="304800">
                    <a:tc>
                      <a:txBody>
                        <a:bodyPr/>
                        <a:lstStyle/>
                        <a:p>
                          <a:endParaRPr lang="fr-FR"/>
                        </a:p>
                      </a:txBody>
                      <a:tcPr>
                        <a:blipFill>
                          <a:blip r:embed="rId4"/>
                          <a:stretch>
                            <a:fillRect l="-452" t="-330000" r="-584163" b="-932000"/>
                          </a:stretch>
                        </a:blipFill>
                      </a:tcPr>
                    </a:tc>
                    <a:tc>
                      <a:txBody>
                        <a:bodyPr/>
                        <a:lstStyle/>
                        <a:p>
                          <a:endParaRPr lang="fr-FR"/>
                        </a:p>
                      </a:txBody>
                      <a:tcPr>
                        <a:blipFill>
                          <a:blip r:embed="rId4"/>
                          <a:stretch>
                            <a:fillRect l="-61838" t="-330000" r="-259610" b="-932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Q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2561916486"/>
                      </a:ext>
                    </a:extLst>
                  </a:tr>
                  <a:tr h="304800">
                    <a:tc>
                      <a:txBody>
                        <a:bodyPr/>
                        <a:lstStyle/>
                        <a:p>
                          <a:endParaRPr lang="fr-FR"/>
                        </a:p>
                      </a:txBody>
                      <a:tcPr>
                        <a:blipFill>
                          <a:blip r:embed="rId4"/>
                          <a:stretch>
                            <a:fillRect l="-452" t="-430000" r="-584163" b="-832000"/>
                          </a:stretch>
                        </a:blipFill>
                      </a:tcPr>
                    </a:tc>
                    <a:tc>
                      <a:txBody>
                        <a:bodyPr/>
                        <a:lstStyle/>
                        <a:p>
                          <a:endParaRPr lang="fr-FR"/>
                        </a:p>
                      </a:txBody>
                      <a:tcPr>
                        <a:blipFill>
                          <a:blip r:embed="rId4"/>
                          <a:stretch>
                            <a:fillRect l="-61838" t="-430000" r="-259610" b="-832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404146397"/>
                      </a:ext>
                    </a:extLst>
                  </a:tr>
                  <a:tr h="304800">
                    <a:tc>
                      <a:txBody>
                        <a:bodyPr/>
                        <a:lstStyle/>
                        <a:p>
                          <a:endParaRPr lang="fr-FR"/>
                        </a:p>
                      </a:txBody>
                      <a:tcPr>
                        <a:blipFill>
                          <a:blip r:embed="rId4"/>
                          <a:stretch>
                            <a:fillRect l="-452" t="-530000" r="-584163" b="-732000"/>
                          </a:stretch>
                        </a:blipFill>
                      </a:tcPr>
                    </a:tc>
                    <a:tc>
                      <a:txBody>
                        <a:bodyPr/>
                        <a:lstStyle/>
                        <a:p>
                          <a:endParaRPr lang="fr-FR"/>
                        </a:p>
                      </a:txBody>
                      <a:tcPr>
                        <a:blipFill>
                          <a:blip r:embed="rId4"/>
                          <a:stretch>
                            <a:fillRect l="-61838" t="-530000" r="-259610" b="-732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560133555"/>
                      </a:ext>
                    </a:extLst>
                  </a:tr>
                  <a:tr h="304800">
                    <a:tc>
                      <a:txBody>
                        <a:bodyPr/>
                        <a:lstStyle/>
                        <a:p>
                          <a:endParaRPr lang="fr-FR"/>
                        </a:p>
                      </a:txBody>
                      <a:tcPr>
                        <a:blipFill>
                          <a:blip r:embed="rId4"/>
                          <a:stretch>
                            <a:fillRect l="-452" t="-617647" r="-584163" b="-617647"/>
                          </a:stretch>
                        </a:blipFill>
                      </a:tcPr>
                    </a:tc>
                    <a:tc>
                      <a:txBody>
                        <a:bodyPr/>
                        <a:lstStyle/>
                        <a:p>
                          <a:endParaRPr lang="fr-FR"/>
                        </a:p>
                      </a:txBody>
                      <a:tcPr>
                        <a:blipFill>
                          <a:blip r:embed="rId4"/>
                          <a:stretch>
                            <a:fillRect l="-61838" t="-617647" r="-259610" b="-617647"/>
                          </a:stretch>
                        </a:blipFill>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    </a:t>
                          </a:r>
                          <a:r>
                            <a:rPr lang="fr-FR" sz="1400" b="1" dirty="0">
                              <a:solidFill>
                                <a:srgbClr val="FF0000"/>
                              </a:solidFill>
                              <a:effectLst>
                                <a:outerShdw blurRad="38100" dist="38100" dir="2700000" algn="tl">
                                  <a:srgbClr val="000000">
                                    <a:alpha val="43137"/>
                                  </a:srgbClr>
                                </a:outerShdw>
                              </a:effectLst>
                            </a:rPr>
                            <a:t>(1)</a:t>
                          </a:r>
                          <a:endParaRPr lang="fr-FR" sz="1400" dirty="0"/>
                        </a:p>
                      </a:txBody>
                      <a:tcPr/>
                    </a:tc>
                    <a:tc vMerge="1">
                      <a:txBody>
                        <a:bodyPr/>
                        <a:lstStyle/>
                        <a:p>
                          <a:endParaRPr lang="fr-FR" sz="1300" dirty="0"/>
                        </a:p>
                      </a:txBody>
                      <a:tcPr/>
                    </a:tc>
                    <a:extLst>
                      <a:ext uri="{0D108BD9-81ED-4DB2-BD59-A6C34878D82A}">
                        <a16:rowId xmlns:a16="http://schemas.microsoft.com/office/drawing/2014/main" val="2755108753"/>
                      </a:ext>
                    </a:extLst>
                  </a:tr>
                  <a:tr h="304800">
                    <a:tc>
                      <a:txBody>
                        <a:bodyPr/>
                        <a:lstStyle/>
                        <a:p>
                          <a:endParaRPr lang="fr-FR"/>
                        </a:p>
                      </a:txBody>
                      <a:tcPr>
                        <a:blipFill>
                          <a:blip r:embed="rId4"/>
                          <a:stretch>
                            <a:fillRect l="-452" t="-732000" r="-584163" b="-530000"/>
                          </a:stretch>
                        </a:blipFill>
                      </a:tcPr>
                    </a:tc>
                    <a:tc>
                      <a:txBody>
                        <a:bodyPr/>
                        <a:lstStyle/>
                        <a:p>
                          <a:endParaRPr lang="fr-FR"/>
                        </a:p>
                      </a:txBody>
                      <a:tcPr>
                        <a:blipFill>
                          <a:blip r:embed="rId4"/>
                          <a:stretch>
                            <a:fillRect l="-61838" t="-732000" r="-259610" b="-530000"/>
                          </a:stretch>
                        </a:blipFill>
                      </a:tcPr>
                    </a:tc>
                    <a:tc>
                      <a:txBody>
                        <a:bodyPr/>
                        <a:lstStyle/>
                        <a:p>
                          <a:endParaRPr lang="fr-FR"/>
                        </a:p>
                      </a:txBody>
                      <a:tcPr>
                        <a:blipFill>
                          <a:blip r:embed="rId4"/>
                          <a:stretch>
                            <a:fillRect l="-151697" t="-732000" r="-143342" b="-530000"/>
                          </a:stretch>
                        </a:blipFill>
                      </a:tcPr>
                    </a:tc>
                    <a:tc vMerge="1">
                      <a:txBody>
                        <a:bodyPr/>
                        <a:lstStyle/>
                        <a:p>
                          <a:endParaRPr lang="fr-FR" sz="1300" dirty="0"/>
                        </a:p>
                      </a:txBody>
                      <a:tcPr/>
                    </a:tc>
                    <a:extLst>
                      <a:ext uri="{0D108BD9-81ED-4DB2-BD59-A6C34878D82A}">
                        <a16:rowId xmlns:a16="http://schemas.microsoft.com/office/drawing/2014/main" val="146043235"/>
                      </a:ext>
                    </a:extLst>
                  </a:tr>
                  <a:tr h="304800">
                    <a:tc>
                      <a:txBody>
                        <a:bodyPr/>
                        <a:lstStyle/>
                        <a:p>
                          <a:endParaRPr lang="fr-FR"/>
                        </a:p>
                      </a:txBody>
                      <a:tcPr>
                        <a:blipFill>
                          <a:blip r:embed="rId4"/>
                          <a:stretch>
                            <a:fillRect l="-452" t="-832000" r="-584163" b="-430000"/>
                          </a:stretch>
                        </a:blipFill>
                      </a:tcPr>
                    </a:tc>
                    <a:tc>
                      <a:txBody>
                        <a:bodyPr/>
                        <a:lstStyle/>
                        <a:p>
                          <a:endParaRPr lang="fr-FR"/>
                        </a:p>
                      </a:txBody>
                      <a:tcPr>
                        <a:blipFill>
                          <a:blip r:embed="rId4"/>
                          <a:stretch>
                            <a:fillRect l="-61838" t="-832000" r="-259610" b="-43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219812981"/>
                      </a:ext>
                    </a:extLst>
                  </a:tr>
                  <a:tr h="304800">
                    <a:tc>
                      <a:txBody>
                        <a:bodyPr/>
                        <a:lstStyle/>
                        <a:p>
                          <a:endParaRPr lang="fr-FR"/>
                        </a:p>
                      </a:txBody>
                      <a:tcPr>
                        <a:blipFill>
                          <a:blip r:embed="rId4"/>
                          <a:stretch>
                            <a:fillRect l="-452" t="-932000" r="-584163" b="-330000"/>
                          </a:stretch>
                        </a:blipFill>
                      </a:tcPr>
                    </a:tc>
                    <a:tc>
                      <a:txBody>
                        <a:bodyPr/>
                        <a:lstStyle/>
                        <a:p>
                          <a:endParaRPr lang="fr-FR"/>
                        </a:p>
                      </a:txBody>
                      <a:tcPr>
                        <a:blipFill>
                          <a:blip r:embed="rId4"/>
                          <a:stretch>
                            <a:fillRect l="-61838" t="-932000" r="-259610" b="-33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382147250"/>
                      </a:ext>
                    </a:extLst>
                  </a:tr>
                  <a:tr h="304800">
                    <a:tc>
                      <a:txBody>
                        <a:bodyPr/>
                        <a:lstStyle/>
                        <a:p>
                          <a:endParaRPr lang="fr-FR"/>
                        </a:p>
                      </a:txBody>
                      <a:tcPr>
                        <a:blipFill>
                          <a:blip r:embed="rId4"/>
                          <a:stretch>
                            <a:fillRect l="-452" t="-1032000" r="-584163" b="-230000"/>
                          </a:stretch>
                        </a:blipFill>
                      </a:tcPr>
                    </a:tc>
                    <a:tc>
                      <a:txBody>
                        <a:bodyPr/>
                        <a:lstStyle/>
                        <a:p>
                          <a:endParaRPr lang="fr-FR"/>
                        </a:p>
                      </a:txBody>
                      <a:tcPr>
                        <a:blipFill>
                          <a:blip r:embed="rId4"/>
                          <a:stretch>
                            <a:fillRect l="-61838" t="-1032000" r="-259610" b="-230000"/>
                          </a:stretch>
                        </a:blipFill>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a:t>
                          </a:r>
                          <a:endParaRPr lang="fr-FR" sz="1400" dirty="0"/>
                        </a:p>
                      </a:txBody>
                      <a:tcPr/>
                    </a:tc>
                    <a:tc vMerge="1">
                      <a:txBody>
                        <a:bodyPr/>
                        <a:lstStyle/>
                        <a:p>
                          <a:endParaRPr lang="fr-FR" sz="1300" dirty="0"/>
                        </a:p>
                      </a:txBody>
                      <a:tcPr/>
                    </a:tc>
                    <a:extLst>
                      <a:ext uri="{0D108BD9-81ED-4DB2-BD59-A6C34878D82A}">
                        <a16:rowId xmlns:a16="http://schemas.microsoft.com/office/drawing/2014/main" val="2292217080"/>
                      </a:ext>
                    </a:extLst>
                  </a:tr>
                  <a:tr h="304800">
                    <a:tc>
                      <a:txBody>
                        <a:bodyPr/>
                        <a:lstStyle/>
                        <a:p>
                          <a:endParaRPr lang="fr-FR"/>
                        </a:p>
                      </a:txBody>
                      <a:tcPr>
                        <a:blipFill>
                          <a:blip r:embed="rId4"/>
                          <a:stretch>
                            <a:fillRect l="-452" t="-1132000" r="-584163" b="-130000"/>
                          </a:stretch>
                        </a:blipFill>
                      </a:tcPr>
                    </a:tc>
                    <a:tc>
                      <a:txBody>
                        <a:bodyPr/>
                        <a:lstStyle/>
                        <a:p>
                          <a:endParaRPr lang="fr-FR"/>
                        </a:p>
                      </a:txBody>
                      <a:tcPr>
                        <a:blipFill>
                          <a:blip r:embed="rId4"/>
                          <a:stretch>
                            <a:fillRect l="-61838" t="-1132000" r="-259610" b="-130000"/>
                          </a:stretch>
                        </a:blipFill>
                      </a:tcPr>
                    </a:tc>
                    <a:tc>
                      <a:txBody>
                        <a:bodyPr/>
                        <a:lstStyle/>
                        <a:p>
                          <a:endParaRPr lang="fr-FR"/>
                        </a:p>
                      </a:txBody>
                      <a:tcPr>
                        <a:blipFill>
                          <a:blip r:embed="rId4"/>
                          <a:stretch>
                            <a:fillRect l="-151697" t="-1132000" r="-143342" b="-130000"/>
                          </a:stretch>
                        </a:blipFill>
                      </a:tcPr>
                    </a:tc>
                    <a:tc vMerge="1">
                      <a:txBody>
                        <a:bodyPr/>
                        <a:lstStyle/>
                        <a:p>
                          <a:endParaRPr lang="fr-FR" sz="1300" dirty="0"/>
                        </a:p>
                      </a:txBody>
                      <a:tcPr/>
                    </a:tc>
                    <a:extLst>
                      <a:ext uri="{0D108BD9-81ED-4DB2-BD59-A6C34878D82A}">
                        <a16:rowId xmlns:a16="http://schemas.microsoft.com/office/drawing/2014/main" val="2728629106"/>
                      </a:ext>
                    </a:extLst>
                  </a:tr>
                  <a:tr h="304800">
                    <a:tc>
                      <a:txBody>
                        <a:bodyPr/>
                        <a:lstStyle/>
                        <a:p>
                          <a:endParaRPr lang="fr-FR"/>
                        </a:p>
                      </a:txBody>
                      <a:tcPr>
                        <a:blipFill>
                          <a:blip r:embed="rId4"/>
                          <a:stretch>
                            <a:fillRect l="-452" t="-1232000" r="-584163" b="-30000"/>
                          </a:stretch>
                        </a:blipFill>
                      </a:tcPr>
                    </a:tc>
                    <a:tc>
                      <a:txBody>
                        <a:bodyPr/>
                        <a:lstStyle/>
                        <a:p>
                          <a:endParaRPr lang="fr-FR"/>
                        </a:p>
                      </a:txBody>
                      <a:tcPr>
                        <a:blipFill>
                          <a:blip r:embed="rId4"/>
                          <a:stretch>
                            <a:fillRect l="-61838" t="-1232000" r="-259610" b="-30000"/>
                          </a:stretch>
                        </a:blipFill>
                      </a:tcPr>
                    </a:tc>
                    <a:tc>
                      <a:txBody>
                        <a:bodyPr/>
                        <a:lstStyle/>
                        <a:p>
                          <a:pPr algn="l"/>
                          <a:r>
                            <a:rPr lang="fr-FR" sz="1400" b="1" dirty="0">
                              <a:solidFill>
                                <a:srgbClr val="00A400"/>
                              </a:solidFill>
                              <a:effectLst>
                                <a:outerShdw blurRad="38100" dist="38100" dir="2700000" algn="tl">
                                  <a:srgbClr val="000000">
                                    <a:alpha val="43137"/>
                                  </a:srgbClr>
                                </a:outerShdw>
                              </a:effectLst>
                            </a:rPr>
                            <a:t>ACCEPTATION</a:t>
                          </a:r>
                          <a:endParaRPr lang="fr-FR" sz="1400" b="1" dirty="0">
                            <a:effectLst>
                              <a:outerShdw blurRad="38100" dist="38100" dir="2700000" algn="tl">
                                <a:srgbClr val="000000">
                                  <a:alpha val="43137"/>
                                </a:srgbClr>
                              </a:outerShdw>
                            </a:effectLst>
                          </a:endParaRPr>
                        </a:p>
                      </a:txBody>
                      <a:tcPr/>
                    </a:tc>
                    <a:tc vMerge="1">
                      <a:txBody>
                        <a:bodyPr/>
                        <a:lstStyle/>
                        <a:p>
                          <a:endParaRPr lang="fr-FR" sz="1300" dirty="0"/>
                        </a:p>
                      </a:txBody>
                      <a:tcPr/>
                    </a:tc>
                    <a:extLst>
                      <a:ext uri="{0D108BD9-81ED-4DB2-BD59-A6C34878D82A}">
                        <a16:rowId xmlns:a16="http://schemas.microsoft.com/office/drawing/2014/main" val="1077267521"/>
                      </a:ext>
                    </a:extLst>
                  </a:tr>
                </a:tbl>
              </a:graphicData>
            </a:graphic>
          </p:graphicFrame>
        </mc:Fallback>
      </mc:AlternateContent>
      <p:sp>
        <p:nvSpPr>
          <p:cNvPr id="13" name="Rectangle 12">
            <a:extLst>
              <a:ext uri="{FF2B5EF4-FFF2-40B4-BE49-F238E27FC236}">
                <a16:creationId xmlns:a16="http://schemas.microsoft.com/office/drawing/2014/main" id="{0469431C-3E71-4437-9096-6DCC1408A110}"/>
              </a:ext>
            </a:extLst>
          </p:cNvPr>
          <p:cNvSpPr/>
          <p:nvPr/>
        </p:nvSpPr>
        <p:spPr>
          <a:xfrm>
            <a:off x="158840" y="4124262"/>
            <a:ext cx="2172233" cy="830997"/>
          </a:xfrm>
          <a:prstGeom prst="rect">
            <a:avLst/>
          </a:prstGeom>
        </p:spPr>
        <p:txBody>
          <a:bodyPr wrap="square">
            <a:spAutoFit/>
          </a:bodyPr>
          <a:lstStyle/>
          <a:p>
            <a:pPr marL="342900" indent="-342900">
              <a:buFont typeface="+mj-lt"/>
              <a:buAutoNum type="arabicPeriod"/>
            </a:pPr>
            <a:r>
              <a:rPr lang="fr-FR" sz="1200" dirty="0"/>
              <a:t>favoriser la réduction par rapport au décalage,</a:t>
            </a:r>
          </a:p>
          <a:p>
            <a:pPr marL="342900" indent="-342900">
              <a:buFont typeface="+mj-lt"/>
              <a:buAutoNum type="arabicPeriod"/>
            </a:pPr>
            <a:r>
              <a:rPr lang="fr-FR" sz="1200" dirty="0"/>
              <a:t>favoriser la réduction du préfixe le plus long.</a:t>
            </a:r>
          </a:p>
        </p:txBody>
      </p:sp>
      <p:sp>
        <p:nvSpPr>
          <p:cNvPr id="14" name="Rectangle 13">
            <a:extLst>
              <a:ext uri="{FF2B5EF4-FFF2-40B4-BE49-F238E27FC236}">
                <a16:creationId xmlns:a16="http://schemas.microsoft.com/office/drawing/2014/main" id="{292925D7-FCBF-47F1-95F2-8891157AAAB0}"/>
              </a:ext>
            </a:extLst>
          </p:cNvPr>
          <p:cNvSpPr/>
          <p:nvPr/>
        </p:nvSpPr>
        <p:spPr>
          <a:xfrm>
            <a:off x="0" y="5348405"/>
            <a:ext cx="2992189" cy="523220"/>
          </a:xfrm>
          <a:prstGeom prst="rect">
            <a:avLst/>
          </a:prstGeom>
        </p:spPr>
        <p:txBody>
          <a:bodyPr wrap="square">
            <a:spAutoFit/>
          </a:bodyPr>
          <a:lstStyle/>
          <a:p>
            <a:pPr marL="342900" indent="-342900">
              <a:buAutoNum type="arabicParenBoth"/>
            </a:pPr>
            <a:r>
              <a:rPr lang="fr-FR" sz="1400" dirty="0">
                <a:solidFill>
                  <a:srgbClr val="FF0000"/>
                </a:solidFill>
              </a:rPr>
              <a:t>conflit décalage/réduction </a:t>
            </a:r>
          </a:p>
          <a:p>
            <a:pPr marL="342900" indent="-342900">
              <a:buAutoNum type="arabicParenBoth"/>
            </a:pPr>
            <a:r>
              <a:rPr lang="fr-FR" sz="1400" dirty="0">
                <a:solidFill>
                  <a:srgbClr val="FF0000"/>
                </a:solidFill>
              </a:rPr>
              <a:t>conflit réduction/réduction </a:t>
            </a:r>
          </a:p>
        </p:txBody>
      </p:sp>
      <p:sp>
        <p:nvSpPr>
          <p:cNvPr id="15" name="ZoneTexte 14">
            <a:extLst>
              <a:ext uri="{FF2B5EF4-FFF2-40B4-BE49-F238E27FC236}">
                <a16:creationId xmlns:a16="http://schemas.microsoft.com/office/drawing/2014/main" id="{9102FB50-6ED1-4993-8468-F8D2621A9588}"/>
              </a:ext>
            </a:extLst>
          </p:cNvPr>
          <p:cNvSpPr txBox="1"/>
          <p:nvPr/>
        </p:nvSpPr>
        <p:spPr>
          <a:xfrm>
            <a:off x="32488" y="2026034"/>
            <a:ext cx="1357423" cy="369332"/>
          </a:xfrm>
          <a:prstGeom prst="rect">
            <a:avLst/>
          </a:prstGeom>
          <a:noFill/>
        </p:spPr>
        <p:txBody>
          <a:bodyPr wrap="none" rtlCol="0">
            <a:spAutoFit/>
          </a:bodyPr>
          <a:lstStyle/>
          <a:p>
            <a:r>
              <a:rPr lang="fr-FR" dirty="0"/>
              <a:t>Grammaire :</a:t>
            </a:r>
          </a:p>
        </p:txBody>
      </p:sp>
      <p:sp>
        <p:nvSpPr>
          <p:cNvPr id="16" name="ZoneTexte 15">
            <a:extLst>
              <a:ext uri="{FF2B5EF4-FFF2-40B4-BE49-F238E27FC236}">
                <a16:creationId xmlns:a16="http://schemas.microsoft.com/office/drawing/2014/main" id="{EE4F5561-7E7B-4383-B279-8C1CECCC6E36}"/>
              </a:ext>
            </a:extLst>
          </p:cNvPr>
          <p:cNvSpPr txBox="1"/>
          <p:nvPr/>
        </p:nvSpPr>
        <p:spPr>
          <a:xfrm>
            <a:off x="32488" y="3776896"/>
            <a:ext cx="901209" cy="369332"/>
          </a:xfrm>
          <a:prstGeom prst="rect">
            <a:avLst/>
          </a:prstGeom>
          <a:noFill/>
        </p:spPr>
        <p:txBody>
          <a:bodyPr wrap="none" rtlCol="0">
            <a:spAutoFit/>
          </a:bodyPr>
          <a:lstStyle/>
          <a:p>
            <a:r>
              <a:rPr lang="fr-FR" dirty="0"/>
              <a:t>Règles :</a:t>
            </a:r>
          </a:p>
        </p:txBody>
      </p:sp>
      <p:sp>
        <p:nvSpPr>
          <p:cNvPr id="17" name="ZoneTexte 16">
            <a:extLst>
              <a:ext uri="{FF2B5EF4-FFF2-40B4-BE49-F238E27FC236}">
                <a16:creationId xmlns:a16="http://schemas.microsoft.com/office/drawing/2014/main" id="{4B8A37DF-26D2-4DCE-B1C5-297C227AFA60}"/>
              </a:ext>
            </a:extLst>
          </p:cNvPr>
          <p:cNvSpPr txBox="1"/>
          <p:nvPr/>
        </p:nvSpPr>
        <p:spPr>
          <a:xfrm>
            <a:off x="32488" y="5021028"/>
            <a:ext cx="606256" cy="369332"/>
          </a:xfrm>
          <a:prstGeom prst="rect">
            <a:avLst/>
          </a:prstGeom>
          <a:noFill/>
        </p:spPr>
        <p:txBody>
          <a:bodyPr wrap="none" rtlCol="0">
            <a:spAutoFit/>
          </a:bodyPr>
          <a:lstStyle/>
          <a:p>
            <a:r>
              <a:rPr lang="fr-FR" dirty="0"/>
              <a:t>Clé :</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D94E84-CB81-4320-B0EF-E0B663E60E6A}"/>
                  </a:ext>
                </a:extLst>
              </p:cNvPr>
              <p:cNvSpPr/>
              <p:nvPr/>
            </p:nvSpPr>
            <p:spPr>
              <a:xfrm>
                <a:off x="8654603" y="5852534"/>
                <a:ext cx="327544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solidFill>
                            <a:srgbClr val="FF0000"/>
                          </a:solidFill>
                          <a:latin typeface="Cambria Math" panose="02040503050406030204" pitchFamily="18" charset="0"/>
                          <a:ea typeface="Cambria Math" panose="02040503050406030204" pitchFamily="18" charset="0"/>
                        </a:rPr>
                        <m:t>𝑣𝑟𝑎𝑖</m:t>
                      </m:r>
                      <m:r>
                        <a:rPr lang="fr-FR" sz="1600" i="1" smtClean="0">
                          <a:solidFill>
                            <a:srgbClr val="FF0000"/>
                          </a:solidFill>
                          <a:latin typeface="Cambria Math" panose="02040503050406030204" pitchFamily="18" charset="0"/>
                          <a:ea typeface="Cambria Math" panose="02040503050406030204" pitchFamily="18" charset="0"/>
                        </a:rPr>
                        <m:t>      ∧      </m:t>
                      </m:r>
                      <m:r>
                        <a:rPr lang="fr-FR" sz="1600" i="1" smtClean="0">
                          <a:solidFill>
                            <a:srgbClr val="FF0000"/>
                          </a:solidFill>
                          <a:latin typeface="Cambria Math" panose="02040503050406030204" pitchFamily="18" charset="0"/>
                          <a:ea typeface="Cambria Math" panose="02040503050406030204" pitchFamily="18" charset="0"/>
                        </a:rPr>
                        <m:t>𝑓𝑎𝑢𝑥</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 </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 </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𝑓𝑎𝑢𝑥</m:t>
                      </m:r>
                    </m:oMath>
                  </m:oMathPara>
                </a14:m>
                <a:endParaRPr lang="fr-FR" sz="1600" dirty="0">
                  <a:solidFill>
                    <a:srgbClr val="FF0000"/>
                  </a:solidFill>
                </a:endParaRPr>
              </a:p>
            </p:txBody>
          </p:sp>
        </mc:Choice>
        <mc:Fallback xmlns="">
          <p:sp>
            <p:nvSpPr>
              <p:cNvPr id="19" name="Rectangle 18">
                <a:extLst>
                  <a:ext uri="{FF2B5EF4-FFF2-40B4-BE49-F238E27FC236}">
                    <a16:creationId xmlns:a16="http://schemas.microsoft.com/office/drawing/2014/main" id="{0ED94E84-CB81-4320-B0EF-E0B663E60E6A}"/>
                  </a:ext>
                </a:extLst>
              </p:cNvPr>
              <p:cNvSpPr>
                <a:spLocks noRot="1" noChangeAspect="1" noMove="1" noResize="1" noEditPoints="1" noAdjustHandles="1" noChangeArrowheads="1" noChangeShapeType="1" noTextEdit="1"/>
              </p:cNvSpPr>
              <p:nvPr/>
            </p:nvSpPr>
            <p:spPr>
              <a:xfrm>
                <a:off x="8654603" y="5852534"/>
                <a:ext cx="3275449" cy="338554"/>
              </a:xfrm>
              <a:prstGeom prst="rect">
                <a:avLst/>
              </a:prstGeom>
              <a:blipFill>
                <a:blip r:embed="rId5"/>
                <a:stretch>
                  <a:fillRect b="-10714"/>
                </a:stretch>
              </a:blipFill>
            </p:spPr>
            <p:txBody>
              <a:bodyPr/>
              <a:lstStyle/>
              <a:p>
                <a:r>
                  <a:rPr lang="fr-FR">
                    <a:noFill/>
                  </a:rPr>
                  <a:t> </a:t>
                </a:r>
              </a:p>
            </p:txBody>
          </p:sp>
        </mc:Fallback>
      </mc:AlternateContent>
      <p:sp>
        <p:nvSpPr>
          <p:cNvPr id="20" name="ZoneTexte 19">
            <a:extLst>
              <a:ext uri="{FF2B5EF4-FFF2-40B4-BE49-F238E27FC236}">
                <a16:creationId xmlns:a16="http://schemas.microsoft.com/office/drawing/2014/main" id="{BEBBD540-051E-40C4-82AC-574B2DFCFA54}"/>
              </a:ext>
            </a:extLst>
          </p:cNvPr>
          <p:cNvSpPr txBox="1"/>
          <p:nvPr/>
        </p:nvSpPr>
        <p:spPr>
          <a:xfrm>
            <a:off x="8972965" y="4355094"/>
            <a:ext cx="300082" cy="369332"/>
          </a:xfrm>
          <a:prstGeom prst="rect">
            <a:avLst/>
          </a:prstGeom>
          <a:noFill/>
        </p:spPr>
        <p:txBody>
          <a:bodyPr wrap="none" rtlCol="0">
            <a:spAutoFit/>
          </a:bodyPr>
          <a:lstStyle/>
          <a:p>
            <a:r>
              <a:rPr lang="fr-FR" dirty="0"/>
              <a:t>P</a:t>
            </a:r>
          </a:p>
        </p:txBody>
      </p:sp>
      <p:sp>
        <p:nvSpPr>
          <p:cNvPr id="21" name="ZoneTexte 20">
            <a:extLst>
              <a:ext uri="{FF2B5EF4-FFF2-40B4-BE49-F238E27FC236}">
                <a16:creationId xmlns:a16="http://schemas.microsoft.com/office/drawing/2014/main" id="{0DFD2E86-829E-4F96-B43D-34B110C38926}"/>
              </a:ext>
            </a:extLst>
          </p:cNvPr>
          <p:cNvSpPr txBox="1"/>
          <p:nvPr/>
        </p:nvSpPr>
        <p:spPr>
          <a:xfrm>
            <a:off x="10080668" y="5105303"/>
            <a:ext cx="362600" cy="369332"/>
          </a:xfrm>
          <a:prstGeom prst="rect">
            <a:avLst/>
          </a:prstGeom>
          <a:noFill/>
        </p:spPr>
        <p:txBody>
          <a:bodyPr wrap="none" rtlCol="0">
            <a:spAutoFit/>
          </a:bodyPr>
          <a:lstStyle/>
          <a:p>
            <a:r>
              <a:rPr lang="fr-FR" dirty="0"/>
              <a:t>Q</a:t>
            </a:r>
          </a:p>
        </p:txBody>
      </p:sp>
      <p:sp>
        <p:nvSpPr>
          <p:cNvPr id="22" name="ZoneTexte 21">
            <a:extLst>
              <a:ext uri="{FF2B5EF4-FFF2-40B4-BE49-F238E27FC236}">
                <a16:creationId xmlns:a16="http://schemas.microsoft.com/office/drawing/2014/main" id="{6472AD12-2AE3-497E-9C28-C8CC015E24DD}"/>
              </a:ext>
            </a:extLst>
          </p:cNvPr>
          <p:cNvSpPr txBox="1"/>
          <p:nvPr/>
        </p:nvSpPr>
        <p:spPr>
          <a:xfrm>
            <a:off x="11202743" y="5107096"/>
            <a:ext cx="362600" cy="369332"/>
          </a:xfrm>
          <a:prstGeom prst="rect">
            <a:avLst/>
          </a:prstGeom>
          <a:noFill/>
        </p:spPr>
        <p:txBody>
          <a:bodyPr wrap="none" rtlCol="0">
            <a:spAutoFit/>
          </a:bodyPr>
          <a:lstStyle/>
          <a:p>
            <a:r>
              <a:rPr lang="fr-FR" dirty="0"/>
              <a:t>Q</a:t>
            </a:r>
          </a:p>
        </p:txBody>
      </p:sp>
      <p:sp>
        <p:nvSpPr>
          <p:cNvPr id="23" name="ZoneTexte 22">
            <a:extLst>
              <a:ext uri="{FF2B5EF4-FFF2-40B4-BE49-F238E27FC236}">
                <a16:creationId xmlns:a16="http://schemas.microsoft.com/office/drawing/2014/main" id="{2B5642DD-984D-41E1-A280-178BDEB65CA6}"/>
              </a:ext>
            </a:extLst>
          </p:cNvPr>
          <p:cNvSpPr txBox="1"/>
          <p:nvPr/>
        </p:nvSpPr>
        <p:spPr>
          <a:xfrm>
            <a:off x="8882812" y="5102325"/>
            <a:ext cx="362600" cy="369332"/>
          </a:xfrm>
          <a:prstGeom prst="rect">
            <a:avLst/>
          </a:prstGeom>
          <a:noFill/>
        </p:spPr>
        <p:txBody>
          <a:bodyPr wrap="square" rtlCol="0">
            <a:spAutoFit/>
          </a:bodyPr>
          <a:lstStyle/>
          <a:p>
            <a:r>
              <a:rPr lang="fr-FR" dirty="0"/>
              <a:t>Q</a:t>
            </a:r>
          </a:p>
        </p:txBody>
      </p:sp>
      <p:cxnSp>
        <p:nvCxnSpPr>
          <p:cNvPr id="25" name="Connecteur droit 24">
            <a:extLst>
              <a:ext uri="{FF2B5EF4-FFF2-40B4-BE49-F238E27FC236}">
                <a16:creationId xmlns:a16="http://schemas.microsoft.com/office/drawing/2014/main" id="{0BC2A486-8E10-4104-8CFA-AB18B7726268}"/>
              </a:ext>
            </a:extLst>
          </p:cNvPr>
          <p:cNvCxnSpPr/>
          <p:nvPr/>
        </p:nvCxnSpPr>
        <p:spPr>
          <a:xfrm flipH="1">
            <a:off x="9024481" y="5471657"/>
            <a:ext cx="31259" cy="39996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5C7A90E2-2A7D-46C5-AEE9-4E59A7D56C86}"/>
              </a:ext>
            </a:extLst>
          </p:cNvPr>
          <p:cNvCxnSpPr/>
          <p:nvPr/>
        </p:nvCxnSpPr>
        <p:spPr>
          <a:xfrm flipH="1">
            <a:off x="9064112" y="4755275"/>
            <a:ext cx="31259" cy="39996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D52F196D-8AFD-4C11-B2E6-1F406F8A2C5E}"/>
              </a:ext>
            </a:extLst>
          </p:cNvPr>
          <p:cNvCxnSpPr>
            <a:cxnSpLocks/>
            <a:stCxn id="21" idx="2"/>
          </p:cNvCxnSpPr>
          <p:nvPr/>
        </p:nvCxnSpPr>
        <p:spPr>
          <a:xfrm>
            <a:off x="10261968" y="5474635"/>
            <a:ext cx="424" cy="42393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BCA7C9BA-AC4E-42C0-8019-384E5C3CDF68}"/>
              </a:ext>
            </a:extLst>
          </p:cNvPr>
          <p:cNvCxnSpPr>
            <a:cxnSpLocks/>
            <a:stCxn id="22" idx="2"/>
          </p:cNvCxnSpPr>
          <p:nvPr/>
        </p:nvCxnSpPr>
        <p:spPr>
          <a:xfrm>
            <a:off x="11384043" y="5476428"/>
            <a:ext cx="70624" cy="4644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3D4705F1-02F3-4B69-B5E6-448B856A6E8C}"/>
              </a:ext>
            </a:extLst>
          </p:cNvPr>
          <p:cNvSpPr txBox="1"/>
          <p:nvPr/>
        </p:nvSpPr>
        <p:spPr>
          <a:xfrm>
            <a:off x="9444932" y="3754930"/>
            <a:ext cx="300082" cy="369332"/>
          </a:xfrm>
          <a:prstGeom prst="rect">
            <a:avLst/>
          </a:prstGeom>
          <a:noFill/>
        </p:spPr>
        <p:txBody>
          <a:bodyPr wrap="none" rtlCol="0">
            <a:spAutoFit/>
          </a:bodyPr>
          <a:lstStyle/>
          <a:p>
            <a:r>
              <a:rPr lang="fr-FR" dirty="0"/>
              <a:t>P</a:t>
            </a:r>
          </a:p>
        </p:txBody>
      </p:sp>
      <p:cxnSp>
        <p:nvCxnSpPr>
          <p:cNvPr id="32" name="Connecteur droit 31">
            <a:extLst>
              <a:ext uri="{FF2B5EF4-FFF2-40B4-BE49-F238E27FC236}">
                <a16:creationId xmlns:a16="http://schemas.microsoft.com/office/drawing/2014/main" id="{08AF8478-D199-445D-B67A-7519D7FB6972}"/>
              </a:ext>
            </a:extLst>
          </p:cNvPr>
          <p:cNvCxnSpPr>
            <a:cxnSpLocks/>
            <a:stCxn id="31" idx="1"/>
            <a:endCxn id="20" idx="0"/>
          </p:cNvCxnSpPr>
          <p:nvPr/>
        </p:nvCxnSpPr>
        <p:spPr>
          <a:xfrm flipH="1">
            <a:off x="9123006" y="3939596"/>
            <a:ext cx="321926" cy="41549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4CE593E6-5D71-4C4D-BB1A-92EC0A7D2361}"/>
              </a:ext>
            </a:extLst>
          </p:cNvPr>
          <p:cNvCxnSpPr>
            <a:cxnSpLocks/>
            <a:stCxn id="31" idx="2"/>
          </p:cNvCxnSpPr>
          <p:nvPr/>
        </p:nvCxnSpPr>
        <p:spPr>
          <a:xfrm>
            <a:off x="9594973" y="4124262"/>
            <a:ext cx="22555" cy="1697424"/>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E335483-1B7D-4FC5-BC51-7555CBFDD0F4}"/>
              </a:ext>
            </a:extLst>
          </p:cNvPr>
          <p:cNvCxnSpPr>
            <a:cxnSpLocks/>
            <a:stCxn id="31" idx="3"/>
            <a:endCxn id="21" idx="0"/>
          </p:cNvCxnSpPr>
          <p:nvPr/>
        </p:nvCxnSpPr>
        <p:spPr>
          <a:xfrm>
            <a:off x="9745014" y="3939596"/>
            <a:ext cx="516954" cy="1165707"/>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B0CED63-35C3-46E6-866B-AF6C41E876DD}"/>
              </a:ext>
            </a:extLst>
          </p:cNvPr>
          <p:cNvSpPr txBox="1"/>
          <p:nvPr/>
        </p:nvSpPr>
        <p:spPr>
          <a:xfrm>
            <a:off x="10433481" y="2877623"/>
            <a:ext cx="300082" cy="369332"/>
          </a:xfrm>
          <a:prstGeom prst="rect">
            <a:avLst/>
          </a:prstGeom>
          <a:noFill/>
        </p:spPr>
        <p:txBody>
          <a:bodyPr wrap="none" rtlCol="0">
            <a:spAutoFit/>
          </a:bodyPr>
          <a:lstStyle/>
          <a:p>
            <a:r>
              <a:rPr lang="fr-FR" dirty="0"/>
              <a:t>P</a:t>
            </a:r>
          </a:p>
        </p:txBody>
      </p:sp>
      <p:cxnSp>
        <p:nvCxnSpPr>
          <p:cNvPr id="41" name="Connecteur droit 40">
            <a:extLst>
              <a:ext uri="{FF2B5EF4-FFF2-40B4-BE49-F238E27FC236}">
                <a16:creationId xmlns:a16="http://schemas.microsoft.com/office/drawing/2014/main" id="{6A96203A-806E-4F36-A6C1-186814627AA4}"/>
              </a:ext>
            </a:extLst>
          </p:cNvPr>
          <p:cNvCxnSpPr>
            <a:cxnSpLocks/>
            <a:stCxn id="40" idx="1"/>
            <a:endCxn id="31" idx="0"/>
          </p:cNvCxnSpPr>
          <p:nvPr/>
        </p:nvCxnSpPr>
        <p:spPr>
          <a:xfrm flipH="1">
            <a:off x="9594973" y="3062289"/>
            <a:ext cx="838508" cy="692641"/>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AEB7A3D-E9B9-4637-BEB8-A3F02F950AFD}"/>
              </a:ext>
            </a:extLst>
          </p:cNvPr>
          <p:cNvCxnSpPr>
            <a:cxnSpLocks/>
            <a:stCxn id="40" idx="2"/>
          </p:cNvCxnSpPr>
          <p:nvPr/>
        </p:nvCxnSpPr>
        <p:spPr>
          <a:xfrm>
            <a:off x="10583522" y="3246955"/>
            <a:ext cx="322886" cy="2589825"/>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0B756289-BC15-47C4-91B3-5E4D48F04B8B}"/>
              </a:ext>
            </a:extLst>
          </p:cNvPr>
          <p:cNvCxnSpPr>
            <a:cxnSpLocks/>
            <a:stCxn id="40" idx="3"/>
            <a:endCxn id="22" idx="0"/>
          </p:cNvCxnSpPr>
          <p:nvPr/>
        </p:nvCxnSpPr>
        <p:spPr>
          <a:xfrm>
            <a:off x="10733563" y="3062289"/>
            <a:ext cx="650480" cy="2044807"/>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C73A3345-3E80-4649-9A29-3CF17B38CEA9}"/>
              </a:ext>
            </a:extLst>
          </p:cNvPr>
          <p:cNvCxnSpPr>
            <a:cxnSpLocks/>
          </p:cNvCxnSpPr>
          <p:nvPr/>
        </p:nvCxnSpPr>
        <p:spPr>
          <a:xfrm flipV="1">
            <a:off x="11930052" y="2877623"/>
            <a:ext cx="0" cy="321235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035C8145-C7FC-468A-949A-2CD93044F496}"/>
              </a:ext>
            </a:extLst>
          </p:cNvPr>
          <p:cNvSpPr txBox="1"/>
          <p:nvPr/>
        </p:nvSpPr>
        <p:spPr>
          <a:xfrm rot="16200000">
            <a:off x="11476808" y="4056145"/>
            <a:ext cx="670376" cy="369332"/>
          </a:xfrm>
          <a:prstGeom prst="rect">
            <a:avLst/>
          </a:prstGeom>
          <a:noFill/>
        </p:spPr>
        <p:txBody>
          <a:bodyPr wrap="none" rtlCol="0">
            <a:spAutoFit/>
          </a:bodyPr>
          <a:lstStyle/>
          <a:p>
            <a:r>
              <a:rPr lang="fr-FR" dirty="0">
                <a:solidFill>
                  <a:srgbClr val="FF0000"/>
                </a:solidFill>
              </a:rPr>
              <a:t>SENS</a:t>
            </a:r>
          </a:p>
        </p:txBody>
      </p:sp>
    </p:spTree>
    <p:extLst>
      <p:ext uri="{BB962C8B-B14F-4D97-AF65-F5344CB8AC3E}">
        <p14:creationId xmlns:p14="http://schemas.microsoft.com/office/powerpoint/2010/main" val="771775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9B2A73-E283-45DC-9A0A-FB7E441D5864}"/>
              </a:ext>
            </a:extLst>
          </p:cNvPr>
          <p:cNvSpPr>
            <a:spLocks noGrp="1"/>
          </p:cNvSpPr>
          <p:nvPr>
            <p:ph type="title"/>
          </p:nvPr>
        </p:nvSpPr>
        <p:spPr/>
        <p:txBody>
          <a:bodyPr/>
          <a:lstStyle/>
          <a:p>
            <a:r>
              <a:rPr lang="fr-FR" dirty="0"/>
              <a:t>RÉSOLUTION DE L’EXERCICE 5 (BISON) :</a:t>
            </a:r>
          </a:p>
        </p:txBody>
      </p:sp>
      <p:sp>
        <p:nvSpPr>
          <p:cNvPr id="3" name="Espace réservé du numéro de diapositive 2">
            <a:extLst>
              <a:ext uri="{FF2B5EF4-FFF2-40B4-BE49-F238E27FC236}">
                <a16:creationId xmlns:a16="http://schemas.microsoft.com/office/drawing/2014/main" id="{3026F6B7-E2A1-47E3-9F84-E5A9B1D72D7E}"/>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73</a:t>
            </a:fld>
            <a:endParaRPr lang="fr-FR"/>
          </a:p>
        </p:txBody>
      </p:sp>
      <p:sp>
        <p:nvSpPr>
          <p:cNvPr id="6" name="Rectangle 5">
            <a:extLst>
              <a:ext uri="{FF2B5EF4-FFF2-40B4-BE49-F238E27FC236}">
                <a16:creationId xmlns:a16="http://schemas.microsoft.com/office/drawing/2014/main" id="{2EF32E11-B6AA-4CB9-8BD9-BDE01054417A}"/>
              </a:ext>
            </a:extLst>
          </p:cNvPr>
          <p:cNvSpPr/>
          <p:nvPr/>
        </p:nvSpPr>
        <p:spPr>
          <a:xfrm>
            <a:off x="3966693" y="6581104"/>
            <a:ext cx="8225307" cy="276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D8AD5D0C-7B69-4645-974A-C004ECAFC9DB}"/>
              </a:ext>
            </a:extLst>
          </p:cNvPr>
          <p:cNvSpPr/>
          <p:nvPr/>
        </p:nvSpPr>
        <p:spPr>
          <a:xfrm>
            <a:off x="789902" y="1995130"/>
            <a:ext cx="7529849" cy="4832092"/>
          </a:xfrm>
          <a:prstGeom prst="rect">
            <a:avLst/>
          </a:prstGeom>
          <a:ln>
            <a:solidFill>
              <a:srgbClr val="FF0000"/>
            </a:solidFill>
          </a:ln>
        </p:spPr>
        <p:txBody>
          <a:bodyPr wrap="square">
            <a:spAutoFit/>
          </a:bodyPr>
          <a:lstStyle/>
          <a:p>
            <a:r>
              <a:rPr lang="fr-FR" sz="1000" dirty="0">
                <a:solidFill>
                  <a:srgbClr val="000000"/>
                </a:solidFill>
                <a:latin typeface="Consolas" panose="020B0609020204030204" pitchFamily="49" charset="0"/>
              </a:rPr>
              <a:t>%{</a:t>
            </a:r>
          </a:p>
          <a:p>
            <a:r>
              <a:rPr lang="fr-FR" sz="1000" dirty="0">
                <a:solidFill>
                  <a:srgbClr val="AF00DB"/>
                </a:solidFill>
                <a:latin typeface="Consolas" panose="020B0609020204030204" pitchFamily="49" charset="0"/>
              </a:rPr>
              <a:t>#include</a:t>
            </a:r>
            <a:r>
              <a:rPr lang="fr-FR" sz="1000" dirty="0">
                <a:solidFill>
                  <a:srgbClr val="0000FF"/>
                </a:solidFill>
                <a:latin typeface="Consolas" panose="020B0609020204030204" pitchFamily="49" charset="0"/>
              </a:rPr>
              <a:t> </a:t>
            </a:r>
            <a:r>
              <a:rPr lang="fr-FR" sz="1000" dirty="0">
                <a:solidFill>
                  <a:srgbClr val="A31515"/>
                </a:solidFill>
                <a:latin typeface="Consolas" panose="020B0609020204030204" pitchFamily="49" charset="0"/>
              </a:rPr>
              <a:t>&lt;</a:t>
            </a:r>
            <a:r>
              <a:rPr lang="fr-FR" sz="1000" dirty="0" err="1">
                <a:solidFill>
                  <a:srgbClr val="A31515"/>
                </a:solidFill>
                <a:latin typeface="Consolas" panose="020B0609020204030204" pitchFamily="49" charset="0"/>
              </a:rPr>
              <a:t>stdio.h</a:t>
            </a:r>
            <a:r>
              <a:rPr lang="fr-FR" sz="1000" dirty="0">
                <a:solidFill>
                  <a:srgbClr val="A31515"/>
                </a:solidFill>
                <a:latin typeface="Consolas" panose="020B0609020204030204" pitchFamily="49" charset="0"/>
              </a:rPr>
              <a:t>&gt;</a:t>
            </a:r>
            <a:endParaRPr lang="fr-FR" sz="1000" dirty="0">
              <a:solidFill>
                <a:srgbClr val="000000"/>
              </a:solidFill>
              <a:latin typeface="Consolas" panose="020B0609020204030204" pitchFamily="49" charset="0"/>
            </a:endParaRPr>
          </a:p>
          <a:p>
            <a:r>
              <a:rPr lang="fr-FR" sz="1000" dirty="0">
                <a:solidFill>
                  <a:srgbClr val="AF00DB"/>
                </a:solidFill>
                <a:latin typeface="Consolas" panose="020B0609020204030204" pitchFamily="49" charset="0"/>
              </a:rPr>
              <a:t>#include</a:t>
            </a:r>
            <a:r>
              <a:rPr lang="fr-FR" sz="1000" dirty="0">
                <a:solidFill>
                  <a:srgbClr val="0000FF"/>
                </a:solidFill>
                <a:latin typeface="Consolas" panose="020B0609020204030204" pitchFamily="49" charset="0"/>
              </a:rPr>
              <a:t> </a:t>
            </a:r>
            <a:r>
              <a:rPr lang="fr-FR" sz="1000" dirty="0">
                <a:solidFill>
                  <a:srgbClr val="A31515"/>
                </a:solidFill>
                <a:latin typeface="Consolas" panose="020B0609020204030204" pitchFamily="49" charset="0"/>
              </a:rPr>
              <a:t>&lt;</a:t>
            </a:r>
            <a:r>
              <a:rPr lang="fr-FR" sz="1000" dirty="0" err="1">
                <a:solidFill>
                  <a:srgbClr val="A31515"/>
                </a:solidFill>
                <a:latin typeface="Consolas" panose="020B0609020204030204" pitchFamily="49" charset="0"/>
              </a:rPr>
              <a:t>stdlib.h</a:t>
            </a:r>
            <a:r>
              <a:rPr lang="fr-FR" sz="1000" dirty="0">
                <a:solidFill>
                  <a:srgbClr val="A31515"/>
                </a:solidFill>
                <a:latin typeface="Consolas" panose="020B0609020204030204" pitchFamily="49" charset="0"/>
              </a:rPr>
              <a:t>&gt;</a:t>
            </a:r>
            <a:endParaRPr lang="fr-FR" sz="1000" dirty="0">
              <a:solidFill>
                <a:srgbClr val="000000"/>
              </a:solidFill>
              <a:latin typeface="Consolas" panose="020B0609020204030204" pitchFamily="49" charset="0"/>
            </a:endParaRPr>
          </a:p>
          <a:p>
            <a:r>
              <a:rPr lang="fr-FR" sz="1000" dirty="0">
                <a:solidFill>
                  <a:srgbClr val="0000FF"/>
                </a:solidFill>
                <a:latin typeface="Consolas" panose="020B0609020204030204" pitchFamily="49" charset="0"/>
              </a:rPr>
              <a:t>int</a:t>
            </a:r>
            <a:r>
              <a:rPr lang="fr-FR" sz="1000" dirty="0">
                <a:solidFill>
                  <a:srgbClr val="000000"/>
                </a:solidFill>
                <a:latin typeface="Consolas" panose="020B0609020204030204" pitchFamily="49" charset="0"/>
              </a:rPr>
              <a:t> </a:t>
            </a:r>
            <a:r>
              <a:rPr lang="fr-FR" sz="1000" dirty="0" err="1">
                <a:solidFill>
                  <a:srgbClr val="795E26"/>
                </a:solidFill>
                <a:latin typeface="Consolas" panose="020B0609020204030204" pitchFamily="49" charset="0"/>
              </a:rPr>
              <a:t>yylex</a:t>
            </a:r>
            <a:r>
              <a:rPr lang="fr-FR" sz="1000" dirty="0">
                <a:solidFill>
                  <a:srgbClr val="000000"/>
                </a:solidFill>
                <a:latin typeface="Consolas" panose="020B0609020204030204" pitchFamily="49" charset="0"/>
              </a:rPr>
              <a:t>();</a:t>
            </a:r>
          </a:p>
          <a:p>
            <a:r>
              <a:rPr lang="fr-FR" sz="1000" dirty="0">
                <a:solidFill>
                  <a:srgbClr val="000000"/>
                </a:solidFill>
                <a:latin typeface="Consolas" panose="020B0609020204030204" pitchFamily="49" charset="0"/>
              </a:rPr>
              <a:t>%}</a:t>
            </a:r>
          </a:p>
          <a:p>
            <a:r>
              <a:rPr lang="fr-FR" sz="1050" dirty="0">
                <a:solidFill>
                  <a:srgbClr val="0000FF"/>
                </a:solidFill>
                <a:latin typeface="Consolas" panose="020B0609020204030204" pitchFamily="49" charset="0"/>
              </a:rPr>
              <a:t>%</a:t>
            </a:r>
            <a:r>
              <a:rPr lang="fr-FR" sz="1050" dirty="0" err="1">
                <a:solidFill>
                  <a:srgbClr val="0000FF"/>
                </a:solidFill>
                <a:latin typeface="Consolas" panose="020B0609020204030204" pitchFamily="49" charset="0"/>
              </a:rPr>
              <a:t>token</a:t>
            </a:r>
            <a:r>
              <a:rPr lang="fr-FR" sz="1050" dirty="0">
                <a:solidFill>
                  <a:srgbClr val="000000"/>
                </a:solidFill>
                <a:latin typeface="Consolas" panose="020B0609020204030204" pitchFamily="49" charset="0"/>
              </a:rPr>
              <a:t> ET OU vrai faux FIN</a:t>
            </a:r>
          </a:p>
          <a:p>
            <a:r>
              <a:rPr lang="fr-FR" sz="1050" dirty="0">
                <a:solidFill>
                  <a:srgbClr val="0000FF"/>
                </a:solidFill>
                <a:latin typeface="Consolas" panose="020B0609020204030204" pitchFamily="49" charset="0"/>
              </a:rPr>
              <a:t>%start</a:t>
            </a:r>
            <a:r>
              <a:rPr lang="fr-FR" sz="1050" dirty="0">
                <a:solidFill>
                  <a:srgbClr val="000000"/>
                </a:solidFill>
                <a:latin typeface="Consolas" panose="020B0609020204030204" pitchFamily="49" charset="0"/>
              </a:rPr>
              <a:t> R</a:t>
            </a:r>
          </a:p>
          <a:p>
            <a:r>
              <a:rPr lang="fr-FR" sz="10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R : P FIN {if($1){printf("</a:t>
            </a:r>
            <a:r>
              <a:rPr lang="fr-FR" sz="1200" dirty="0" err="1">
                <a:solidFill>
                  <a:srgbClr val="000000"/>
                </a:solidFill>
                <a:latin typeface="Consolas" panose="020B0609020204030204" pitchFamily="49" charset="0"/>
              </a:rPr>
              <a:t>Result</a:t>
            </a:r>
            <a:r>
              <a:rPr lang="fr-FR" sz="1200" dirty="0">
                <a:solidFill>
                  <a:srgbClr val="000000"/>
                </a:solidFill>
                <a:latin typeface="Consolas" panose="020B0609020204030204" pitchFamily="49" charset="0"/>
              </a:rPr>
              <a:t> = Vrai");} else{printf("</a:t>
            </a:r>
            <a:r>
              <a:rPr lang="fr-FR" sz="1200" dirty="0" err="1">
                <a:solidFill>
                  <a:srgbClr val="000000"/>
                </a:solidFill>
                <a:latin typeface="Consolas" panose="020B0609020204030204" pitchFamily="49" charset="0"/>
              </a:rPr>
              <a:t>Result</a:t>
            </a:r>
            <a:r>
              <a:rPr lang="fr-FR" sz="1200" dirty="0">
                <a:solidFill>
                  <a:srgbClr val="000000"/>
                </a:solidFill>
                <a:latin typeface="Consolas" panose="020B0609020204030204" pitchFamily="49" charset="0"/>
              </a:rPr>
              <a:t> = faux");} return 0;};</a:t>
            </a:r>
          </a:p>
          <a:p>
            <a:r>
              <a:rPr lang="fr-FR" sz="1200" dirty="0">
                <a:solidFill>
                  <a:srgbClr val="000000"/>
                </a:solidFill>
                <a:latin typeface="Consolas" panose="020B0609020204030204" pitchFamily="49" charset="0"/>
              </a:rPr>
              <a:t>P : P ET Q {$$ = $1 &amp;&amp; $3 ;}</a:t>
            </a:r>
          </a:p>
          <a:p>
            <a:r>
              <a:rPr lang="fr-FR" sz="1200" dirty="0">
                <a:solidFill>
                  <a:srgbClr val="000000"/>
                </a:solidFill>
                <a:latin typeface="Consolas" panose="020B0609020204030204" pitchFamily="49" charset="0"/>
              </a:rPr>
              <a:t>  | P OU Q {$$ = $1 || $3 ;}</a:t>
            </a:r>
          </a:p>
          <a:p>
            <a:r>
              <a:rPr lang="fr-FR" sz="1200" dirty="0">
                <a:solidFill>
                  <a:srgbClr val="000000"/>
                </a:solidFill>
                <a:latin typeface="Consolas" panose="020B0609020204030204" pitchFamily="49" charset="0"/>
              </a:rPr>
              <a:t>  | Q</a:t>
            </a:r>
          </a:p>
          <a:p>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Q : vrai</a:t>
            </a:r>
          </a:p>
          <a:p>
            <a:r>
              <a:rPr lang="fr-FR" sz="1200" dirty="0">
                <a:solidFill>
                  <a:srgbClr val="000000"/>
                </a:solidFill>
                <a:latin typeface="Consolas" panose="020B0609020204030204" pitchFamily="49" charset="0"/>
              </a:rPr>
              <a:t>  | faux</a:t>
            </a:r>
          </a:p>
          <a:p>
            <a:r>
              <a:rPr lang="fr-FR" sz="1200" dirty="0">
                <a:solidFill>
                  <a:srgbClr val="000000"/>
                </a:solidFill>
                <a:latin typeface="Consolas" panose="020B0609020204030204" pitchFamily="49" charset="0"/>
              </a:rPr>
              <a:t>  ;</a:t>
            </a:r>
          </a:p>
          <a:p>
            <a:r>
              <a:rPr lang="fr-FR" sz="1000" dirty="0">
                <a:solidFill>
                  <a:srgbClr val="0000FF"/>
                </a:solidFill>
                <a:latin typeface="Consolas" panose="020B0609020204030204" pitchFamily="49" charset="0"/>
              </a:rPr>
              <a:t>%%</a:t>
            </a:r>
            <a:br>
              <a:rPr lang="fr-FR" sz="1000" dirty="0">
                <a:solidFill>
                  <a:srgbClr val="000000"/>
                </a:solidFill>
                <a:latin typeface="Consolas" panose="020B0609020204030204" pitchFamily="49" charset="0"/>
              </a:rPr>
            </a:br>
            <a:r>
              <a:rPr lang="fr-FR" sz="700" dirty="0">
                <a:solidFill>
                  <a:srgbClr val="0000FF"/>
                </a:solidFill>
                <a:latin typeface="Consolas" panose="020B0609020204030204" pitchFamily="49" charset="0"/>
              </a:rPr>
              <a:t>int</a:t>
            </a:r>
            <a:r>
              <a:rPr lang="fr-FR" sz="700" dirty="0">
                <a:solidFill>
                  <a:srgbClr val="000000"/>
                </a:solidFill>
                <a:latin typeface="Consolas" panose="020B0609020204030204" pitchFamily="49" charset="0"/>
              </a:rPr>
              <a:t> </a:t>
            </a:r>
            <a:r>
              <a:rPr lang="fr-FR" sz="700" dirty="0" err="1">
                <a:solidFill>
                  <a:srgbClr val="795E26"/>
                </a:solidFill>
                <a:latin typeface="Consolas" panose="020B0609020204030204" pitchFamily="49" charset="0"/>
              </a:rPr>
              <a:t>yyerror</a:t>
            </a:r>
            <a:r>
              <a:rPr lang="fr-FR" sz="700" dirty="0">
                <a:solidFill>
                  <a:srgbClr val="000000"/>
                </a:solidFill>
                <a:latin typeface="Consolas" panose="020B0609020204030204" pitchFamily="49" charset="0"/>
              </a:rPr>
              <a:t>(</a:t>
            </a:r>
            <a:r>
              <a:rPr lang="fr-FR" sz="700" dirty="0">
                <a:solidFill>
                  <a:srgbClr val="0000FF"/>
                </a:solidFill>
                <a:latin typeface="Consolas" panose="020B0609020204030204" pitchFamily="49" charset="0"/>
              </a:rPr>
              <a:t>char</a:t>
            </a:r>
            <a:r>
              <a:rPr lang="fr-FR" sz="700" dirty="0">
                <a:solidFill>
                  <a:srgbClr val="000000"/>
                </a:solidFill>
                <a:latin typeface="Consolas" panose="020B0609020204030204" pitchFamily="49" charset="0"/>
              </a:rPr>
              <a:t> *s)</a:t>
            </a:r>
          </a:p>
          <a:p>
            <a:r>
              <a:rPr lang="fr-FR" sz="700" dirty="0">
                <a:solidFill>
                  <a:srgbClr val="000000"/>
                </a:solidFill>
                <a:latin typeface="Consolas" panose="020B0609020204030204" pitchFamily="49" charset="0"/>
              </a:rPr>
              <a:t>{</a:t>
            </a:r>
          </a:p>
          <a:p>
            <a:r>
              <a:rPr lang="fr-FR" sz="700" dirty="0">
                <a:solidFill>
                  <a:srgbClr val="000000"/>
                </a:solidFill>
                <a:latin typeface="Consolas" panose="020B0609020204030204" pitchFamily="49" charset="0"/>
              </a:rPr>
              <a:t>  </a:t>
            </a:r>
            <a:r>
              <a:rPr lang="fr-FR" sz="700" dirty="0">
                <a:solidFill>
                  <a:srgbClr val="795E26"/>
                </a:solidFill>
                <a:latin typeface="Consolas" panose="020B0609020204030204" pitchFamily="49" charset="0"/>
              </a:rPr>
              <a:t>printf</a:t>
            </a:r>
            <a:r>
              <a:rPr lang="fr-FR" sz="700" dirty="0">
                <a:solidFill>
                  <a:srgbClr val="000000"/>
                </a:solidFill>
                <a:latin typeface="Consolas" panose="020B0609020204030204" pitchFamily="49" charset="0"/>
              </a:rPr>
              <a:t>(</a:t>
            </a:r>
            <a:r>
              <a:rPr lang="fr-FR" sz="700" dirty="0">
                <a:solidFill>
                  <a:srgbClr val="A31515"/>
                </a:solidFill>
                <a:latin typeface="Consolas" panose="020B0609020204030204" pitchFamily="49" charset="0"/>
              </a:rPr>
              <a:t>"%</a:t>
            </a:r>
            <a:r>
              <a:rPr lang="fr-FR" sz="700" dirty="0" err="1">
                <a:solidFill>
                  <a:srgbClr val="A31515"/>
                </a:solidFill>
                <a:latin typeface="Consolas" panose="020B0609020204030204" pitchFamily="49" charset="0"/>
              </a:rPr>
              <a:t>s"</a:t>
            </a:r>
            <a:r>
              <a:rPr lang="fr-FR" sz="700" dirty="0" err="1">
                <a:solidFill>
                  <a:srgbClr val="000000"/>
                </a:solidFill>
                <a:latin typeface="Consolas" panose="020B0609020204030204" pitchFamily="49" charset="0"/>
              </a:rPr>
              <a:t>,s</a:t>
            </a:r>
            <a:r>
              <a:rPr lang="fr-FR" sz="700" dirty="0">
                <a:solidFill>
                  <a:srgbClr val="000000"/>
                </a:solidFill>
                <a:latin typeface="Consolas" panose="020B0609020204030204" pitchFamily="49" charset="0"/>
              </a:rPr>
              <a:t>);</a:t>
            </a:r>
          </a:p>
          <a:p>
            <a:r>
              <a:rPr lang="fr-FR" sz="700" dirty="0">
                <a:solidFill>
                  <a:srgbClr val="000000"/>
                </a:solidFill>
                <a:latin typeface="Consolas" panose="020B0609020204030204" pitchFamily="49" charset="0"/>
              </a:rPr>
              <a:t>  </a:t>
            </a:r>
            <a:r>
              <a:rPr lang="fr-FR" sz="700" dirty="0">
                <a:solidFill>
                  <a:srgbClr val="AF00DB"/>
                </a:solidFill>
                <a:latin typeface="Consolas" panose="020B0609020204030204" pitchFamily="49" charset="0"/>
              </a:rPr>
              <a:t>return</a:t>
            </a:r>
            <a:r>
              <a:rPr lang="fr-FR" sz="700" dirty="0">
                <a:solidFill>
                  <a:srgbClr val="000000"/>
                </a:solidFill>
                <a:latin typeface="Consolas" panose="020B0609020204030204" pitchFamily="49" charset="0"/>
              </a:rPr>
              <a:t> </a:t>
            </a:r>
            <a:r>
              <a:rPr lang="fr-FR" sz="700" dirty="0">
                <a:solidFill>
                  <a:srgbClr val="09885A"/>
                </a:solidFill>
                <a:latin typeface="Consolas" panose="020B0609020204030204" pitchFamily="49" charset="0"/>
              </a:rPr>
              <a:t>1</a:t>
            </a:r>
            <a:r>
              <a:rPr lang="fr-FR" sz="700" dirty="0">
                <a:solidFill>
                  <a:srgbClr val="000000"/>
                </a:solidFill>
                <a:latin typeface="Consolas" panose="020B0609020204030204" pitchFamily="49" charset="0"/>
              </a:rPr>
              <a:t>;</a:t>
            </a:r>
          </a:p>
          <a:p>
            <a:r>
              <a:rPr lang="fr-FR" sz="700" dirty="0">
                <a:solidFill>
                  <a:srgbClr val="000000"/>
                </a:solidFill>
                <a:latin typeface="Consolas" panose="020B0609020204030204" pitchFamily="49" charset="0"/>
              </a:rPr>
              <a:t>}</a:t>
            </a:r>
          </a:p>
          <a:p>
            <a:br>
              <a:rPr lang="fr-FR" sz="1000" dirty="0">
                <a:solidFill>
                  <a:srgbClr val="000000"/>
                </a:solidFill>
                <a:latin typeface="Consolas" panose="020B0609020204030204" pitchFamily="49" charset="0"/>
              </a:rPr>
            </a:br>
            <a:r>
              <a:rPr lang="fr-FR" sz="1000" b="1" dirty="0">
                <a:solidFill>
                  <a:srgbClr val="0000FF"/>
                </a:solidFill>
                <a:latin typeface="Consolas" panose="020B0609020204030204" pitchFamily="49" charset="0"/>
              </a:rPr>
              <a:t>int</a:t>
            </a:r>
            <a:r>
              <a:rPr lang="fr-FR" sz="1000" b="1" dirty="0">
                <a:solidFill>
                  <a:srgbClr val="000000"/>
                </a:solidFill>
                <a:latin typeface="Consolas" panose="020B0609020204030204" pitchFamily="49" charset="0"/>
              </a:rPr>
              <a:t> </a:t>
            </a:r>
            <a:r>
              <a:rPr lang="fr-FR" sz="1000" b="1" dirty="0">
                <a:solidFill>
                  <a:srgbClr val="795E26"/>
                </a:solidFill>
                <a:latin typeface="Consolas" panose="020B0609020204030204" pitchFamily="49" charset="0"/>
              </a:rPr>
              <a:t>main</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  </a:t>
            </a:r>
            <a:r>
              <a:rPr lang="fr-FR" sz="1000" b="1" dirty="0">
                <a:solidFill>
                  <a:srgbClr val="795E26"/>
                </a:solidFill>
                <a:latin typeface="Consolas" panose="020B0609020204030204" pitchFamily="49" charset="0"/>
              </a:rPr>
              <a:t>printf</a:t>
            </a:r>
            <a:r>
              <a:rPr lang="fr-FR" sz="1000" b="1" dirty="0">
                <a:solidFill>
                  <a:srgbClr val="000000"/>
                </a:solidFill>
                <a:latin typeface="Consolas" panose="020B0609020204030204" pitchFamily="49" charset="0"/>
              </a:rPr>
              <a:t>(</a:t>
            </a:r>
            <a:r>
              <a:rPr lang="fr-FR" sz="1000" b="1" dirty="0">
                <a:solidFill>
                  <a:srgbClr val="A31515"/>
                </a:solidFill>
                <a:latin typeface="Consolas" panose="020B0609020204030204" pitchFamily="49" charset="0"/>
              </a:rPr>
              <a:t>"Donnez une expression : "</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  </a:t>
            </a:r>
            <a:r>
              <a:rPr lang="fr-FR" sz="1000" b="1" dirty="0" err="1">
                <a:solidFill>
                  <a:srgbClr val="795E26"/>
                </a:solidFill>
                <a:latin typeface="Consolas" panose="020B0609020204030204" pitchFamily="49" charset="0"/>
              </a:rPr>
              <a:t>yyparse</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  </a:t>
            </a:r>
            <a:r>
              <a:rPr lang="fr-FR" sz="1000" b="1" dirty="0">
                <a:solidFill>
                  <a:srgbClr val="AF00DB"/>
                </a:solidFill>
                <a:latin typeface="Consolas" panose="020B0609020204030204" pitchFamily="49" charset="0"/>
              </a:rPr>
              <a:t>return</a:t>
            </a:r>
            <a:r>
              <a:rPr lang="fr-FR" sz="1000" b="1" dirty="0">
                <a:solidFill>
                  <a:srgbClr val="000000"/>
                </a:solidFill>
                <a:latin typeface="Consolas" panose="020B0609020204030204" pitchFamily="49" charset="0"/>
              </a:rPr>
              <a:t> </a:t>
            </a:r>
            <a:r>
              <a:rPr lang="fr-FR" sz="1000" b="1" dirty="0">
                <a:solidFill>
                  <a:srgbClr val="09885A"/>
                </a:solidFill>
                <a:latin typeface="Consolas" panose="020B0609020204030204" pitchFamily="49" charset="0"/>
              </a:rPr>
              <a:t>0</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a:t>
            </a:r>
          </a:p>
          <a:p>
            <a:endParaRPr lang="fr-FR" sz="800" b="1" dirty="0">
              <a:solidFill>
                <a:srgbClr val="000000"/>
              </a:solidFill>
              <a:effectLst/>
              <a:latin typeface="Consolas" panose="020B0609020204030204" pitchFamily="49" charset="0"/>
            </a:endParaRPr>
          </a:p>
          <a:p>
            <a:endParaRPr lang="fr-FR" sz="800" b="1"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BF34198B-BB54-47D6-A2B2-A1F1C9B3AE24}"/>
              </a:ext>
            </a:extLst>
          </p:cNvPr>
          <p:cNvSpPr/>
          <p:nvPr/>
        </p:nvSpPr>
        <p:spPr>
          <a:xfrm>
            <a:off x="789902" y="1751244"/>
            <a:ext cx="7529848" cy="2438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effectLst>
                  <a:outerShdw blurRad="38100" dist="38100" dir="2700000" algn="tl">
                    <a:srgbClr val="000000">
                      <a:alpha val="43137"/>
                    </a:srgbClr>
                  </a:outerShdw>
                </a:effectLst>
              </a:rPr>
              <a:t>b.y</a:t>
            </a:r>
            <a:endParaRPr lang="fr-FR" b="1" dirty="0">
              <a:solidFill>
                <a:schemeClr val="tx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0D347AB-AA19-41F6-9E13-2938CEDD233F}"/>
              </a:ext>
            </a:extLst>
          </p:cNvPr>
          <p:cNvSpPr/>
          <p:nvPr/>
        </p:nvSpPr>
        <p:spPr>
          <a:xfrm>
            <a:off x="8688947" y="1995130"/>
            <a:ext cx="2953555" cy="2985433"/>
          </a:xfrm>
          <a:prstGeom prst="rect">
            <a:avLst/>
          </a:prstGeom>
          <a:ln>
            <a:solidFill>
              <a:srgbClr val="FF0000"/>
            </a:solidFill>
          </a:ln>
        </p:spPr>
        <p:txBody>
          <a:bodyPr wrap="square">
            <a:spAutoFit/>
          </a:bodyPr>
          <a:lstStyle/>
          <a:p>
            <a:r>
              <a:rPr lang="fr-FR" sz="1200" dirty="0">
                <a:solidFill>
                  <a:srgbClr val="000000"/>
                </a:solidFill>
                <a:latin typeface="Consolas" panose="020B0609020204030204" pitchFamily="49" charset="0"/>
              </a:rPr>
              <a:t>%{</a:t>
            </a: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math.h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stdlib.h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b.tab.h</a:t>
            </a:r>
            <a:r>
              <a:rPr lang="fr-FR" sz="1200" dirty="0">
                <a:solidFill>
                  <a:srgbClr val="A31515"/>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br>
              <a:rPr lang="fr-FR" sz="1200" dirty="0">
                <a:solidFill>
                  <a:srgbClr val="000000"/>
                </a:solidFill>
                <a:latin typeface="Consolas" panose="020B0609020204030204" pitchFamily="49" charset="0"/>
              </a:rPr>
            </a:br>
            <a:r>
              <a:rPr lang="fr-FR" sz="1200" dirty="0">
                <a:solidFill>
                  <a:srgbClr val="000000"/>
                </a:solidFill>
                <a:latin typeface="Consolas" panose="020B0609020204030204" pitchFamily="49" charset="0"/>
              </a:rPr>
              <a:t>%%</a:t>
            </a:r>
          </a:p>
          <a:p>
            <a:r>
              <a:rPr lang="fr-FR" sz="1200" dirty="0">
                <a:solidFill>
                  <a:srgbClr val="811F3F"/>
                </a:solidFill>
                <a:latin typeface="Consolas" panose="020B0609020204030204" pitchFamily="49" charset="0"/>
              </a:rPr>
              <a:t>vrai</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yylval</a:t>
            </a:r>
            <a:r>
              <a:rPr lang="fr-FR" sz="1200" dirty="0">
                <a:solidFill>
                  <a:srgbClr val="000000"/>
                </a:solidFill>
                <a:latin typeface="Consolas" panose="020B0609020204030204" pitchFamily="49" charset="0"/>
              </a:rPr>
              <a:t>=1; return vrai;}</a:t>
            </a:r>
          </a:p>
          <a:p>
            <a:r>
              <a:rPr lang="fr-FR" sz="1200" dirty="0">
                <a:solidFill>
                  <a:srgbClr val="811F3F"/>
                </a:solidFill>
                <a:latin typeface="Consolas" panose="020B0609020204030204" pitchFamily="49" charset="0"/>
              </a:rPr>
              <a:t>faux</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yylval</a:t>
            </a:r>
            <a:r>
              <a:rPr lang="fr-FR" sz="1200" dirty="0">
                <a:solidFill>
                  <a:srgbClr val="000000"/>
                </a:solidFill>
                <a:latin typeface="Consolas" panose="020B0609020204030204" pitchFamily="49" charset="0"/>
              </a:rPr>
              <a:t>=0; return faux;}</a:t>
            </a:r>
          </a:p>
          <a:p>
            <a:r>
              <a:rPr lang="fr-FR" sz="1200" dirty="0">
                <a:solidFill>
                  <a:srgbClr val="A31515"/>
                </a:solidFill>
                <a:latin typeface="Consolas" panose="020B0609020204030204" pitchFamily="49" charset="0"/>
              </a:rPr>
              <a:t>"\n"</a:t>
            </a:r>
            <a:r>
              <a:rPr lang="fr-FR" sz="1200" dirty="0">
                <a:solidFill>
                  <a:srgbClr val="000000"/>
                </a:solidFill>
                <a:latin typeface="Consolas" panose="020B0609020204030204" pitchFamily="49" charset="0"/>
              </a:rPr>
              <a:t> {return FIN;}</a:t>
            </a:r>
          </a:p>
          <a:p>
            <a:r>
              <a:rPr lang="fr-FR" sz="1200" dirty="0">
                <a:solidFill>
                  <a:srgbClr val="A31515"/>
                </a:solidFill>
                <a:latin typeface="Consolas" panose="020B0609020204030204" pitchFamily="49" charset="0"/>
              </a:rPr>
              <a:t>"v"</a:t>
            </a:r>
            <a:r>
              <a:rPr lang="fr-FR" sz="1200" dirty="0">
                <a:solidFill>
                  <a:srgbClr val="000000"/>
                </a:solidFill>
                <a:latin typeface="Consolas" panose="020B0609020204030204" pitchFamily="49" charset="0"/>
              </a:rPr>
              <a:t> {return OU;}</a:t>
            </a:r>
          </a:p>
          <a:p>
            <a:r>
              <a:rPr lang="fr-FR" sz="1200" dirty="0">
                <a:solidFill>
                  <a:srgbClr val="A31515"/>
                </a:solidFill>
                <a:latin typeface="Consolas" panose="020B0609020204030204" pitchFamily="49" charset="0"/>
              </a:rPr>
              <a:t>"^"</a:t>
            </a:r>
            <a:r>
              <a:rPr lang="fr-FR" sz="1200" dirty="0">
                <a:solidFill>
                  <a:srgbClr val="000000"/>
                </a:solidFill>
                <a:latin typeface="Consolas" panose="020B0609020204030204" pitchFamily="49" charset="0"/>
              </a:rPr>
              <a:t> {return ET;}</a:t>
            </a:r>
          </a:p>
          <a:p>
            <a:r>
              <a:rPr lang="fr-FR" sz="1200" dirty="0">
                <a:solidFill>
                  <a:srgbClr val="A31515"/>
                </a:solidFill>
                <a:latin typeface="Consolas" panose="020B0609020204030204" pitchFamily="49" charset="0"/>
              </a:rPr>
              <a:t>" "</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a:t>
            </a:r>
            <a:r>
              <a:rPr lang="fr-FR" sz="800" dirty="0" err="1">
                <a:solidFill>
                  <a:srgbClr val="795E26"/>
                </a:solidFill>
                <a:latin typeface="Consolas" panose="020B0609020204030204" pitchFamily="49" charset="0"/>
              </a:rPr>
              <a:t>yywrap</a:t>
            </a:r>
            <a:r>
              <a:rPr lang="fr-FR" sz="800" dirty="0">
                <a:solidFill>
                  <a:srgbClr val="000000"/>
                </a:solidFill>
                <a:latin typeface="Consolas" panose="020B0609020204030204" pitchFamily="49" charset="0"/>
              </a:rPr>
              <a:t>(</a:t>
            </a:r>
            <a:r>
              <a:rPr lang="fr-FR" sz="800" dirty="0">
                <a:solidFill>
                  <a:srgbClr val="0000FF"/>
                </a:solidFill>
                <a:latin typeface="Consolas" panose="020B0609020204030204" pitchFamily="49" charset="0"/>
              </a:rPr>
              <a:t>void</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return 1;</a:t>
            </a:r>
          </a:p>
          <a:p>
            <a:r>
              <a:rPr lang="fr-FR" sz="8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E39F76C1-00D6-48AC-B90C-E2B7BFE3BD29}"/>
              </a:ext>
            </a:extLst>
          </p:cNvPr>
          <p:cNvSpPr/>
          <p:nvPr/>
        </p:nvSpPr>
        <p:spPr>
          <a:xfrm>
            <a:off x="8688947" y="1751244"/>
            <a:ext cx="2953555" cy="2438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effectLst>
                  <a:outerShdw blurRad="38100" dist="38100" dir="2700000" algn="tl">
                    <a:srgbClr val="000000">
                      <a:alpha val="43137"/>
                    </a:srgbClr>
                  </a:outerShdw>
                </a:effectLst>
              </a:rPr>
              <a:t>a.l</a:t>
            </a:r>
            <a:endParaRPr lang="fr-FR" b="1" dirty="0">
              <a:solidFill>
                <a:schemeClr val="tx1"/>
              </a:solidFill>
              <a:effectLst>
                <a:outerShdw blurRad="38100" dist="38100" dir="2700000" algn="tl">
                  <a:srgbClr val="000000">
                    <a:alpha val="43137"/>
                  </a:srgbClr>
                </a:outerShdw>
              </a:effectLst>
            </a:endParaRPr>
          </a:p>
        </p:txBody>
      </p:sp>
      <p:sp>
        <p:nvSpPr>
          <p:cNvPr id="10" name="ZoneTexte 9">
            <a:extLst>
              <a:ext uri="{FF2B5EF4-FFF2-40B4-BE49-F238E27FC236}">
                <a16:creationId xmlns:a16="http://schemas.microsoft.com/office/drawing/2014/main" id="{C6B33CC0-ADD8-4976-BA67-11A8352E5C03}"/>
              </a:ext>
            </a:extLst>
          </p:cNvPr>
          <p:cNvSpPr txBox="1"/>
          <p:nvPr/>
        </p:nvSpPr>
        <p:spPr>
          <a:xfrm>
            <a:off x="8688945" y="5361299"/>
            <a:ext cx="2953555" cy="1446550"/>
          </a:xfrm>
          <a:prstGeom prst="rect">
            <a:avLst/>
          </a:prstGeom>
          <a:noFill/>
          <a:ln>
            <a:solidFill>
              <a:schemeClr val="tx1"/>
            </a:solidFill>
          </a:ln>
        </p:spPr>
        <p:txBody>
          <a:bodyPr wrap="square" rtlCol="0">
            <a:spAutoFit/>
          </a:bodyPr>
          <a:lstStyle/>
          <a:p>
            <a:r>
              <a:rPr lang="fr-FR" sz="1600" dirty="0"/>
              <a:t>cmd&gt;bison -d </a:t>
            </a:r>
            <a:r>
              <a:rPr lang="fr-FR" sz="1600" dirty="0" err="1"/>
              <a:t>b.y</a:t>
            </a:r>
            <a:endParaRPr lang="fr-FR" sz="1600" dirty="0"/>
          </a:p>
          <a:p>
            <a:r>
              <a:rPr lang="fr-FR" sz="1600" dirty="0"/>
              <a:t>cmd&gt;</a:t>
            </a:r>
            <a:r>
              <a:rPr lang="fr-FR" sz="1600" dirty="0" err="1"/>
              <a:t>flex</a:t>
            </a:r>
            <a:r>
              <a:rPr lang="fr-FR" sz="1600" dirty="0"/>
              <a:t> </a:t>
            </a:r>
            <a:r>
              <a:rPr lang="fr-FR" sz="1600" dirty="0" err="1"/>
              <a:t>a.l</a:t>
            </a:r>
            <a:endParaRPr lang="fr-FR" sz="1600" dirty="0"/>
          </a:p>
          <a:p>
            <a:r>
              <a:rPr lang="fr-FR" sz="1600" dirty="0"/>
              <a:t>cmd&gt;</a:t>
            </a:r>
            <a:r>
              <a:rPr lang="fr-FR" sz="1600" dirty="0" err="1"/>
              <a:t>gcc</a:t>
            </a:r>
            <a:r>
              <a:rPr lang="fr-FR" sz="1600" dirty="0"/>
              <a:t> </a:t>
            </a:r>
            <a:r>
              <a:rPr lang="fr-FR" sz="1600" dirty="0" err="1"/>
              <a:t>lex.yy.c</a:t>
            </a:r>
            <a:r>
              <a:rPr lang="fr-FR" sz="1600" dirty="0"/>
              <a:t> </a:t>
            </a:r>
            <a:r>
              <a:rPr lang="fr-FR" sz="1600" dirty="0" err="1"/>
              <a:t>b.tab.c</a:t>
            </a:r>
            <a:endParaRPr lang="fr-FR" sz="1600" dirty="0"/>
          </a:p>
          <a:p>
            <a:r>
              <a:rPr lang="fr-FR" sz="1600" dirty="0"/>
              <a:t>cmd&gt;a.exe</a:t>
            </a:r>
          </a:p>
          <a:p>
            <a:r>
              <a:rPr lang="fr-FR" sz="1200" dirty="0"/>
              <a:t>Donnez une expression : vrai ^ faux v faux</a:t>
            </a:r>
          </a:p>
          <a:p>
            <a:r>
              <a:rPr lang="fr-FR" sz="1200" dirty="0" err="1"/>
              <a:t>Result</a:t>
            </a:r>
            <a:r>
              <a:rPr lang="fr-FR" sz="1200" dirty="0"/>
              <a:t> = faux</a:t>
            </a:r>
          </a:p>
        </p:txBody>
      </p:sp>
      <p:sp>
        <p:nvSpPr>
          <p:cNvPr id="11" name="Rectangle 10">
            <a:extLst>
              <a:ext uri="{FF2B5EF4-FFF2-40B4-BE49-F238E27FC236}">
                <a16:creationId xmlns:a16="http://schemas.microsoft.com/office/drawing/2014/main" id="{249FC760-AC51-418A-B4A1-5BE84DD3C202}"/>
              </a:ext>
            </a:extLst>
          </p:cNvPr>
          <p:cNvSpPr/>
          <p:nvPr/>
        </p:nvSpPr>
        <p:spPr>
          <a:xfrm>
            <a:off x="8688946" y="5091655"/>
            <a:ext cx="2953555" cy="2659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effectLst>
                  <a:outerShdw blurRad="38100" dist="38100" dir="2700000" algn="tl">
                    <a:srgbClr val="000000">
                      <a:alpha val="43137"/>
                    </a:srgbClr>
                  </a:outerShdw>
                </a:effectLst>
              </a:rPr>
              <a:t>CMD</a:t>
            </a:r>
          </a:p>
        </p:txBody>
      </p:sp>
    </p:spTree>
    <p:extLst>
      <p:ext uri="{BB962C8B-B14F-4D97-AF65-F5344CB8AC3E}">
        <p14:creationId xmlns:p14="http://schemas.microsoft.com/office/powerpoint/2010/main" val="4147016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sz="3200" dirty="0"/>
              <a:t>CALCULATRICE SCIENTIFIQUE IIR Stylisée</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5400" b="1" dirty="0"/>
              <a:t>DEVOIR DE COMPILATION </a:t>
            </a:r>
          </a:p>
        </p:txBody>
      </p:sp>
      <p:pic>
        <p:nvPicPr>
          <p:cNvPr id="7" name="Espace réservé pour une image  6">
            <a:extLst>
              <a:ext uri="{FF2B5EF4-FFF2-40B4-BE49-F238E27FC236}">
                <a16:creationId xmlns:a16="http://schemas.microsoft.com/office/drawing/2014/main" id="{0B85E9F9-DA84-4E09-AD3B-068BD5ACE678}"/>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0823" r="10823"/>
          <a:stretch>
            <a:fillRect/>
          </a:stretch>
        </p:blipFill>
        <p:spPr>
          <a:xfrm>
            <a:off x="2009104" y="0"/>
            <a:ext cx="10182896" cy="4572000"/>
          </a:xfrm>
        </p:spPr>
      </p:pic>
      <p:pic>
        <p:nvPicPr>
          <p:cNvPr id="5" name="Image 4">
            <a:extLst>
              <a:ext uri="{FF2B5EF4-FFF2-40B4-BE49-F238E27FC236}">
                <a16:creationId xmlns:a16="http://schemas.microsoft.com/office/drawing/2014/main" id="{34458A26-2727-49F7-93FF-296069456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915" y="4691588"/>
            <a:ext cx="1033767" cy="642412"/>
          </a:xfrm>
          <a:prstGeom prst="rect">
            <a:avLst/>
          </a:prstGeom>
        </p:spPr>
      </p:pic>
      <p:sp>
        <p:nvSpPr>
          <p:cNvPr id="10" name="ZoneTexte 9">
            <a:extLst>
              <a:ext uri="{FF2B5EF4-FFF2-40B4-BE49-F238E27FC236}">
                <a16:creationId xmlns:a16="http://schemas.microsoft.com/office/drawing/2014/main" id="{C62D381E-7C7C-45DE-90EB-057673D0AC68}"/>
              </a:ext>
            </a:extLst>
          </p:cNvPr>
          <p:cNvSpPr txBox="1"/>
          <p:nvPr/>
        </p:nvSpPr>
        <p:spPr>
          <a:xfrm>
            <a:off x="4177956" y="577840"/>
            <a:ext cx="5845191" cy="3416320"/>
          </a:xfrm>
          <a:prstGeom prst="rect">
            <a:avLst/>
          </a:prstGeom>
          <a:noFill/>
        </p:spPr>
        <p:txBody>
          <a:bodyPr wrap="none" rtlCol="0">
            <a:spAutoFit/>
          </a:bodyPr>
          <a:lstStyle/>
          <a:p>
            <a:pPr algn="ctr"/>
            <a:r>
              <a:rPr lang="fr-FR" sz="7200" b="1" dirty="0">
                <a:solidFill>
                  <a:srgbClr val="00A400"/>
                </a:solidFill>
                <a:effectLst>
                  <a:outerShdw blurRad="38100" dist="38100" dir="2700000" algn="tl">
                    <a:srgbClr val="000000">
                      <a:alpha val="43137"/>
                    </a:srgbClr>
                  </a:outerShdw>
                </a:effectLst>
              </a:rPr>
              <a:t>YACC</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Bison</a:t>
            </a:r>
          </a:p>
          <a:p>
            <a:pPr algn="ctr"/>
            <a:r>
              <a:rPr lang="fr-FR" sz="7200" b="1" dirty="0">
                <a:effectLst>
                  <a:outerShdw blurRad="38100" dist="38100" dir="2700000" algn="tl">
                    <a:srgbClr val="000000">
                      <a:alpha val="43137"/>
                    </a:srgbClr>
                  </a:outerShdw>
                </a:effectLst>
              </a:rPr>
              <a:t>&amp;</a:t>
            </a:r>
          </a:p>
          <a:p>
            <a:pPr algn="ctr"/>
            <a:r>
              <a:rPr lang="fr-FR" sz="7200" b="1" dirty="0" err="1">
                <a:solidFill>
                  <a:srgbClr val="FF0000"/>
                </a:solidFill>
                <a:effectLst>
                  <a:outerShdw blurRad="38100" dist="38100" dir="2700000" algn="tl">
                    <a:srgbClr val="000000">
                      <a:alpha val="43137"/>
                    </a:srgbClr>
                  </a:outerShdw>
                </a:effectLst>
              </a:rPr>
              <a:t>RegEx</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Flex</a:t>
            </a:r>
            <a:endParaRPr lang="fr-FR" sz="32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861044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332B60-C3CC-461A-9EDA-8FB5967C3EDB}"/>
              </a:ext>
            </a:extLst>
          </p:cNvPr>
          <p:cNvSpPr>
            <a:spLocks noGrp="1"/>
          </p:cNvSpPr>
          <p:nvPr>
            <p:ph type="title"/>
          </p:nvPr>
        </p:nvSpPr>
        <p:spPr/>
        <p:txBody>
          <a:bodyPr/>
          <a:lstStyle/>
          <a:p>
            <a:r>
              <a:rPr lang="fr-FR" dirty="0"/>
              <a:t>ASTUCE BISON : </a:t>
            </a:r>
          </a:p>
        </p:txBody>
      </p:sp>
      <p:sp>
        <p:nvSpPr>
          <p:cNvPr id="3" name="Espace réservé du numéro de diapositive 2">
            <a:extLst>
              <a:ext uri="{FF2B5EF4-FFF2-40B4-BE49-F238E27FC236}">
                <a16:creationId xmlns:a16="http://schemas.microsoft.com/office/drawing/2014/main" id="{D1C88C16-48CB-43BF-B626-921D4C78E551}"/>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75</a:t>
            </a:fld>
            <a:endParaRPr lang="fr-FR"/>
          </a:p>
        </p:txBody>
      </p:sp>
      <p:sp>
        <p:nvSpPr>
          <p:cNvPr id="4" name="Espace réservé du contenu 3">
            <a:extLst>
              <a:ext uri="{FF2B5EF4-FFF2-40B4-BE49-F238E27FC236}">
                <a16:creationId xmlns:a16="http://schemas.microsoft.com/office/drawing/2014/main" id="{A1D607C1-B5C4-4676-A41D-7B33B08016F6}"/>
              </a:ext>
            </a:extLst>
          </p:cNvPr>
          <p:cNvSpPr>
            <a:spLocks noGrp="1"/>
          </p:cNvSpPr>
          <p:nvPr>
            <p:ph sz="quarter" idx="13"/>
          </p:nvPr>
        </p:nvSpPr>
        <p:spPr>
          <a:xfrm>
            <a:off x="244699" y="1803400"/>
            <a:ext cx="11831391" cy="4700431"/>
          </a:xfrm>
        </p:spPr>
        <p:txBody>
          <a:bodyPr>
            <a:normAutofit fontScale="92500" lnSpcReduction="10000"/>
          </a:bodyPr>
          <a:lstStyle/>
          <a:p>
            <a:r>
              <a:rPr lang="fr-FR" dirty="0"/>
              <a:t>Pour ceux qui ont un problème avec </a:t>
            </a:r>
            <a:r>
              <a:rPr lang="fr-FR" b="1" dirty="0"/>
              <a:t>BISON</a:t>
            </a:r>
            <a:r>
              <a:rPr lang="fr-FR" dirty="0"/>
              <a:t> :</a:t>
            </a:r>
          </a:p>
          <a:p>
            <a:pPr lvl="1"/>
            <a:r>
              <a:rPr lang="fr-FR" dirty="0"/>
              <a:t>Il faut exclure "C:\Program Files (x86)\GnuWin32\*" de l’analyse de l’antivirus.</a:t>
            </a:r>
          </a:p>
          <a:p>
            <a:pPr lvl="1"/>
            <a:r>
              <a:rPr lang="fr-FR" dirty="0"/>
              <a:t>Si le problème persiste :</a:t>
            </a:r>
          </a:p>
          <a:p>
            <a:pPr lvl="2"/>
            <a:r>
              <a:rPr lang="fr-FR" dirty="0"/>
              <a:t>Télécharger : </a:t>
            </a:r>
            <a:r>
              <a:rPr lang="fr-FR" sz="2800" dirty="0">
                <a:hlinkClick r:id="rId2"/>
              </a:rPr>
              <a:t>http://marin.jb.free.fr/bison/bison-2.4.1-modified.zip</a:t>
            </a:r>
            <a:r>
              <a:rPr lang="fr-FR" sz="2800" dirty="0"/>
              <a:t>  </a:t>
            </a:r>
          </a:p>
          <a:p>
            <a:pPr lvl="2"/>
            <a:r>
              <a:rPr lang="fr-FR" sz="2800" dirty="0" err="1"/>
              <a:t>DéZipper</a:t>
            </a:r>
            <a:r>
              <a:rPr lang="fr-FR" sz="2800" dirty="0"/>
              <a:t> : </a:t>
            </a:r>
            <a:r>
              <a:rPr lang="fr-FR" sz="3200" dirty="0"/>
              <a:t>bison-2.4.1-modified.zip</a:t>
            </a:r>
          </a:p>
          <a:p>
            <a:pPr lvl="2"/>
            <a:r>
              <a:rPr lang="fr-FR" sz="3200" dirty="0"/>
              <a:t>Copier le bison.exe de dossier </a:t>
            </a:r>
            <a:r>
              <a:rPr lang="fr-FR" sz="3200" dirty="0" err="1"/>
              <a:t>DéZipper</a:t>
            </a:r>
            <a:r>
              <a:rPr lang="fr-FR" sz="3200" dirty="0"/>
              <a:t> (bison-2.4.1-modified\bison.exe) dans </a:t>
            </a:r>
            <a:r>
              <a:rPr lang="de-DE" sz="3200" dirty="0"/>
              <a:t>C:\Program Files (x86)\GnuWin32\bin\</a:t>
            </a:r>
          </a:p>
          <a:p>
            <a:pPr lvl="2"/>
            <a:r>
              <a:rPr lang="fr-FR" dirty="0"/>
              <a:t>Remplacer</a:t>
            </a:r>
          </a:p>
        </p:txBody>
      </p:sp>
    </p:spTree>
    <p:extLst>
      <p:ext uri="{BB962C8B-B14F-4D97-AF65-F5344CB8AC3E}">
        <p14:creationId xmlns:p14="http://schemas.microsoft.com/office/powerpoint/2010/main" val="3933537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5C6D2"/>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EF06739-6103-451E-8137-3B65D36AFC4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837" y="3371778"/>
            <a:ext cx="6224342" cy="3503415"/>
          </a:xfrm>
          <a:prstGeom prst="rect">
            <a:avLst/>
          </a:prstGeom>
        </p:spPr>
      </p:pic>
      <p:sp>
        <p:nvSpPr>
          <p:cNvPr id="5" name="Rectangle 4">
            <a:extLst>
              <a:ext uri="{FF2B5EF4-FFF2-40B4-BE49-F238E27FC236}">
                <a16:creationId xmlns:a16="http://schemas.microsoft.com/office/drawing/2014/main" id="{E2783D43-BC76-4787-A155-989310645246}"/>
              </a:ext>
            </a:extLst>
          </p:cNvPr>
          <p:cNvSpPr/>
          <p:nvPr/>
        </p:nvSpPr>
        <p:spPr>
          <a:xfrm>
            <a:off x="6362163" y="1782034"/>
            <a:ext cx="5825969" cy="923330"/>
          </a:xfrm>
          <a:prstGeom prst="rect">
            <a:avLst/>
          </a:prstGeom>
          <a:solidFill>
            <a:schemeClr val="accent1">
              <a:lumMod val="75000"/>
              <a:lumOff val="25000"/>
            </a:schemeClr>
          </a:solidFill>
        </p:spPr>
        <p:txBody>
          <a:bodyPr wrap="square">
            <a:spAutoFit/>
          </a:bodyPr>
          <a:lstStyle/>
          <a:p>
            <a:r>
              <a:rPr lang="fr-MA" sz="5400" dirty="0"/>
              <a:t>    Youssef </a:t>
            </a:r>
            <a:r>
              <a:rPr lang="fr-MA" sz="5400" b="1" dirty="0"/>
              <a:t>MAHTAT  </a:t>
            </a:r>
            <a:endParaRPr lang="fr-MA" sz="7200" dirty="0"/>
          </a:p>
        </p:txBody>
      </p:sp>
      <p:pic>
        <p:nvPicPr>
          <p:cNvPr id="6" name="Image 5" descr="Une image contenant personne, homme, intérieur, mur&#10;&#10;Description générée avec un niveau de confiance très élevé">
            <a:extLst>
              <a:ext uri="{FF2B5EF4-FFF2-40B4-BE49-F238E27FC236}">
                <a16:creationId xmlns:a16="http://schemas.microsoft.com/office/drawing/2014/main" id="{1E5E9787-0337-4695-8766-BB757A193108}"/>
              </a:ext>
            </a:extLst>
          </p:cNvPr>
          <p:cNvPicPr>
            <a:picLocks noChangeAspect="1"/>
          </p:cNvPicPr>
          <p:nvPr/>
        </p:nvPicPr>
        <p:blipFill>
          <a:blip r:embed="rId3">
            <a:duotone>
              <a:prstClr val="black"/>
              <a:schemeClr val="accent1">
                <a:tint val="45000"/>
                <a:satMod val="400000"/>
              </a:schemeClr>
            </a:duotone>
          </a:blip>
          <a:stretch>
            <a:fillRect/>
          </a:stretch>
        </p:blipFill>
        <p:spPr>
          <a:xfrm>
            <a:off x="4512796" y="1323401"/>
            <a:ext cx="2338765" cy="23335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ZoneTexte 6">
            <a:extLst>
              <a:ext uri="{FF2B5EF4-FFF2-40B4-BE49-F238E27FC236}">
                <a16:creationId xmlns:a16="http://schemas.microsoft.com/office/drawing/2014/main" id="{F77E2DD6-D66D-4C67-AF15-4BD60730EA34}"/>
              </a:ext>
            </a:extLst>
          </p:cNvPr>
          <p:cNvSpPr txBox="1"/>
          <p:nvPr/>
        </p:nvSpPr>
        <p:spPr>
          <a:xfrm>
            <a:off x="6851561" y="2666751"/>
            <a:ext cx="5320687" cy="584775"/>
          </a:xfrm>
          <a:prstGeom prst="rect">
            <a:avLst/>
          </a:prstGeom>
          <a:noFill/>
        </p:spPr>
        <p:txBody>
          <a:bodyPr wrap="none" rtlCol="0">
            <a:spAutoFit/>
          </a:bodyPr>
          <a:lstStyle/>
          <a:p>
            <a:r>
              <a:rPr lang="fr-FR" sz="3200" b="1" dirty="0">
                <a:effectLst>
                  <a:outerShdw blurRad="38100" dist="38100" dir="2700000" algn="tl">
                    <a:srgbClr val="000000">
                      <a:alpha val="43137"/>
                    </a:srgbClr>
                  </a:outerShdw>
                </a:effectLst>
                <a:latin typeface="Consolas" panose="020B0609020204030204" pitchFamily="49" charset="0"/>
              </a:rPr>
              <a:t>Y</a:t>
            </a:r>
            <a:r>
              <a:rPr lang="fr-FR" sz="3200" dirty="0">
                <a:effectLst>
                  <a:outerShdw blurRad="38100" dist="38100" dir="2700000" algn="tl">
                    <a:srgbClr val="000000">
                      <a:alpha val="43137"/>
                    </a:srgbClr>
                  </a:outerShdw>
                </a:effectLst>
                <a:latin typeface="Consolas" panose="020B0609020204030204" pitchFamily="49" charset="0"/>
              </a:rPr>
              <a:t>oussef.</a:t>
            </a:r>
            <a:r>
              <a:rPr lang="fr-FR" sz="3200" b="1" dirty="0">
                <a:effectLst>
                  <a:outerShdw blurRad="38100" dist="38100" dir="2700000" algn="tl">
                    <a:srgbClr val="000000">
                      <a:alpha val="43137"/>
                    </a:srgbClr>
                  </a:outerShdw>
                </a:effectLst>
                <a:latin typeface="Consolas" panose="020B0609020204030204" pitchFamily="49" charset="0"/>
              </a:rPr>
              <a:t>MAHTAT</a:t>
            </a:r>
            <a:r>
              <a:rPr lang="fr-FR" sz="2800" dirty="0">
                <a:effectLst>
                  <a:outerShdw blurRad="38100" dist="38100" dir="2700000" algn="tl">
                    <a:srgbClr val="000000">
                      <a:alpha val="43137"/>
                    </a:srgbClr>
                  </a:outerShdw>
                </a:effectLst>
                <a:latin typeface="Consolas" panose="020B0609020204030204" pitchFamily="49" charset="0"/>
              </a:rPr>
              <a:t>@gmail.com</a:t>
            </a:r>
          </a:p>
        </p:txBody>
      </p:sp>
      <p:sp>
        <p:nvSpPr>
          <p:cNvPr id="8" name="Footer Placeholder 2">
            <a:extLst>
              <a:ext uri="{FF2B5EF4-FFF2-40B4-BE49-F238E27FC236}">
                <a16:creationId xmlns:a16="http://schemas.microsoft.com/office/drawing/2014/main" id="{F2BC4A43-D598-4B75-8DD8-7E6A0B74C7F1}"/>
              </a:ext>
            </a:extLst>
          </p:cNvPr>
          <p:cNvSpPr txBox="1">
            <a:spLocks/>
          </p:cNvSpPr>
          <p:nvPr/>
        </p:nvSpPr>
        <p:spPr>
          <a:xfrm>
            <a:off x="6620437" y="3103929"/>
            <a:ext cx="5664949" cy="400110"/>
          </a:xfrm>
          <a:prstGeom prst="rect">
            <a:avLst/>
          </a:prstGeom>
          <a:noFill/>
          <a:ln>
            <a:noFill/>
          </a:ln>
        </p:spPr>
        <p:txBody>
          <a:bodyPr wrap="square">
            <a:spAutoFit/>
          </a:bodyPr>
          <a:lstStyle>
            <a:defPPr>
              <a:defRPr lang="fr-FR"/>
            </a:defPPr>
            <a:lvl1pPr>
              <a:defRPr sz="54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sz="2000" dirty="0"/>
              <a:t>[ </a:t>
            </a:r>
            <a:r>
              <a:rPr lang="fr-FR" sz="2000" dirty="0"/>
              <a:t>Étudiant Responsable de la 4°IIR2 à EMSI3, RABAT ]</a:t>
            </a:r>
            <a:r>
              <a:rPr lang="fr-MA" sz="2000" dirty="0"/>
              <a:t> </a:t>
            </a:r>
          </a:p>
        </p:txBody>
      </p:sp>
      <p:sp>
        <p:nvSpPr>
          <p:cNvPr id="9" name="Footer Placeholder 2">
            <a:extLst>
              <a:ext uri="{FF2B5EF4-FFF2-40B4-BE49-F238E27FC236}">
                <a16:creationId xmlns:a16="http://schemas.microsoft.com/office/drawing/2014/main" id="{BBC33FA4-86B5-400B-A299-6E36BFD5658E}"/>
              </a:ext>
            </a:extLst>
          </p:cNvPr>
          <p:cNvSpPr txBox="1">
            <a:spLocks/>
          </p:cNvSpPr>
          <p:nvPr/>
        </p:nvSpPr>
        <p:spPr>
          <a:xfrm>
            <a:off x="5024667" y="6243191"/>
            <a:ext cx="7368871" cy="461665"/>
          </a:xfrm>
          <a:prstGeom prst="rect">
            <a:avLst/>
          </a:prstGeom>
          <a:noFill/>
          <a:ln>
            <a:noFill/>
          </a:ln>
        </p:spPr>
        <p:txBody>
          <a:bodyPr wrap="square">
            <a:spAutoFit/>
          </a:bodyPr>
          <a:lstStyle>
            <a:defPPr>
              <a:defRPr lang="fr-FR"/>
            </a:defPPr>
            <a:lvl1pPr>
              <a:defRPr sz="20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effectLst>
                  <a:outerShdw blurRad="38100" dist="38100" dir="2700000" algn="tl">
                    <a:srgbClr val="000000">
                      <a:alpha val="43137"/>
                    </a:srgbClr>
                  </a:outerShdw>
                </a:effectLst>
                <a:latin typeface="Century Gothic" panose="020B0502020202020204" pitchFamily="34" charset="0"/>
              </a:rPr>
              <a:t>EMSI 4ÈME ANNÉE IIR – INFORMATIQUE – </a:t>
            </a:r>
            <a:r>
              <a:rPr lang="fr-FR" sz="2400" b="1" dirty="0">
                <a:effectLst>
                  <a:outerShdw blurRad="38100" dist="38100" dir="2700000" algn="tl">
                    <a:srgbClr val="000000">
                      <a:alpha val="43137"/>
                    </a:srgbClr>
                  </a:outerShdw>
                </a:effectLst>
                <a:latin typeface="Century Gothic" panose="020B0502020202020204" pitchFamily="34" charset="0"/>
              </a:rPr>
              <a:t>COMPILATION </a:t>
            </a:r>
          </a:p>
        </p:txBody>
      </p:sp>
      <p:pic>
        <p:nvPicPr>
          <p:cNvPr id="10" name="Image 9">
            <a:extLst>
              <a:ext uri="{FF2B5EF4-FFF2-40B4-BE49-F238E27FC236}">
                <a16:creationId xmlns:a16="http://schemas.microsoft.com/office/drawing/2014/main" id="{0E269F95-0323-4566-865B-992C67D7B2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061" y="6182019"/>
            <a:ext cx="1023742" cy="616988"/>
          </a:xfrm>
          <a:prstGeom prst="rect">
            <a:avLst/>
          </a:prstGeom>
        </p:spPr>
      </p:pic>
    </p:spTree>
    <p:extLst>
      <p:ext uri="{BB962C8B-B14F-4D97-AF65-F5344CB8AC3E}">
        <p14:creationId xmlns:p14="http://schemas.microsoft.com/office/powerpoint/2010/main" val="50894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PHASE D’ANALYSE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8</a:t>
            </a:fld>
            <a:endParaRPr lang="fr-FR"/>
          </a:p>
        </p:txBody>
      </p:sp>
      <p:sp>
        <p:nvSpPr>
          <p:cNvPr id="4" name="Espace réservé du contenu 3">
            <a:extLst>
              <a:ext uri="{FF2B5EF4-FFF2-40B4-BE49-F238E27FC236}">
                <a16:creationId xmlns:a16="http://schemas.microsoft.com/office/drawing/2014/main" id="{F8AFC23F-BF05-4097-9D85-6C0F999FB799}"/>
              </a:ext>
            </a:extLst>
          </p:cNvPr>
          <p:cNvSpPr>
            <a:spLocks noGrp="1"/>
          </p:cNvSpPr>
          <p:nvPr>
            <p:ph sz="quarter" idx="13"/>
          </p:nvPr>
        </p:nvSpPr>
        <p:spPr>
          <a:xfrm>
            <a:off x="244699" y="1803400"/>
            <a:ext cx="11831391" cy="4571642"/>
          </a:xfrm>
        </p:spPr>
        <p:txBody>
          <a:bodyPr>
            <a:normAutofit lnSpcReduction="10000"/>
          </a:bodyPr>
          <a:lstStyle/>
          <a:p>
            <a:r>
              <a:rPr lang="fr-FR" dirty="0"/>
              <a:t>L’ANALYSE est constituée de 3 parties :</a:t>
            </a:r>
          </a:p>
          <a:p>
            <a:pPr lvl="1"/>
            <a:r>
              <a:rPr lang="fr-FR" dirty="0"/>
              <a:t>L'analyse lexicale (linéaire)</a:t>
            </a:r>
          </a:p>
          <a:p>
            <a:pPr lvl="1"/>
            <a:r>
              <a:rPr lang="fr-FR" dirty="0"/>
              <a:t>L'analyse syntaxique </a:t>
            </a:r>
          </a:p>
          <a:p>
            <a:pPr lvl="1"/>
            <a:r>
              <a:rPr lang="fr-FR" dirty="0"/>
              <a:t>L'analyse sémantique</a:t>
            </a:r>
          </a:p>
          <a:p>
            <a:r>
              <a:rPr lang="fr-FR" dirty="0"/>
              <a:t>Deux phases supplémentaires :</a:t>
            </a:r>
          </a:p>
          <a:p>
            <a:pPr lvl="1"/>
            <a:r>
              <a:rPr lang="fr-FR" sz="2400" dirty="0"/>
              <a:t>table des symboles :  c'est une structure de données contenant un enregistrement pour chaque identificateur, muni de champs pour ses attributs (emplacement mémoire, son type, sa portée..).</a:t>
            </a:r>
          </a:p>
          <a:p>
            <a:pPr lvl="1"/>
            <a:r>
              <a:rPr lang="fr-FR" sz="2400" dirty="0"/>
              <a:t>Le traitement des erreurs</a:t>
            </a:r>
          </a:p>
          <a:p>
            <a:pPr lvl="1"/>
            <a:endParaRPr lang="fr-FR" sz="2400" dirty="0"/>
          </a:p>
          <a:p>
            <a:endParaRPr lang="fr-FR" dirty="0"/>
          </a:p>
        </p:txBody>
      </p:sp>
      <p:cxnSp>
        <p:nvCxnSpPr>
          <p:cNvPr id="8" name="Connecteur droit avec flèche 7">
            <a:extLst>
              <a:ext uri="{FF2B5EF4-FFF2-40B4-BE49-F238E27FC236}">
                <a16:creationId xmlns:a16="http://schemas.microsoft.com/office/drawing/2014/main" id="{4B9FBA66-3EA8-4B6A-8CD4-C97D3ADDB9A5}"/>
              </a:ext>
            </a:extLst>
          </p:cNvPr>
          <p:cNvCxnSpPr>
            <a:cxnSpLocks/>
          </p:cNvCxnSpPr>
          <p:nvPr/>
        </p:nvCxnSpPr>
        <p:spPr>
          <a:xfrm>
            <a:off x="6096000" y="2833352"/>
            <a:ext cx="150044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301EFD-0FBE-4176-909F-91F4A56E02A6}"/>
              </a:ext>
            </a:extLst>
          </p:cNvPr>
          <p:cNvSpPr/>
          <p:nvPr/>
        </p:nvSpPr>
        <p:spPr>
          <a:xfrm>
            <a:off x="7596442" y="2602519"/>
            <a:ext cx="3333926" cy="461665"/>
          </a:xfrm>
          <a:prstGeom prst="rect">
            <a:avLst/>
          </a:prstGeom>
        </p:spPr>
        <p:txBody>
          <a:bodyPr wrap="none">
            <a:spAutoFit/>
          </a:bodyPr>
          <a:lstStyle/>
          <a:p>
            <a:r>
              <a:rPr lang="fr-FR" sz="2400" b="1" dirty="0">
                <a:solidFill>
                  <a:schemeClr val="bg2">
                    <a:lumMod val="50000"/>
                  </a:schemeClr>
                </a:solidFill>
              </a:rPr>
              <a:t>diagramme de transition</a:t>
            </a:r>
          </a:p>
        </p:txBody>
      </p:sp>
      <p:sp>
        <p:nvSpPr>
          <p:cNvPr id="10" name="Rectangle 9">
            <a:extLst>
              <a:ext uri="{FF2B5EF4-FFF2-40B4-BE49-F238E27FC236}">
                <a16:creationId xmlns:a16="http://schemas.microsoft.com/office/drawing/2014/main" id="{3223E66E-92E7-4C1B-BFC6-D3552537B4A5}"/>
              </a:ext>
            </a:extLst>
          </p:cNvPr>
          <p:cNvSpPr/>
          <p:nvPr/>
        </p:nvSpPr>
        <p:spPr>
          <a:xfrm>
            <a:off x="7596442" y="3295017"/>
            <a:ext cx="2436629" cy="461665"/>
          </a:xfrm>
          <a:prstGeom prst="rect">
            <a:avLst/>
          </a:prstGeom>
        </p:spPr>
        <p:txBody>
          <a:bodyPr wrap="none">
            <a:spAutoFit/>
          </a:bodyPr>
          <a:lstStyle/>
          <a:p>
            <a:r>
              <a:rPr lang="fr-FR" sz="2400" b="1" dirty="0">
                <a:solidFill>
                  <a:schemeClr val="bg2">
                    <a:lumMod val="50000"/>
                  </a:schemeClr>
                </a:solidFill>
              </a:rPr>
              <a:t>arbre syntaxique</a:t>
            </a:r>
          </a:p>
        </p:txBody>
      </p:sp>
      <p:cxnSp>
        <p:nvCxnSpPr>
          <p:cNvPr id="36" name="Connecteur droit avec flèche 35">
            <a:extLst>
              <a:ext uri="{FF2B5EF4-FFF2-40B4-BE49-F238E27FC236}">
                <a16:creationId xmlns:a16="http://schemas.microsoft.com/office/drawing/2014/main" id="{EA0E14AB-16EE-4923-9664-F553A720CA63}"/>
              </a:ext>
            </a:extLst>
          </p:cNvPr>
          <p:cNvCxnSpPr>
            <a:cxnSpLocks/>
          </p:cNvCxnSpPr>
          <p:nvPr/>
        </p:nvCxnSpPr>
        <p:spPr>
          <a:xfrm flipV="1">
            <a:off x="5089302" y="3525849"/>
            <a:ext cx="2507140" cy="136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969AA01-C026-4B69-BA4C-40C9C077726F}"/>
              </a:ext>
            </a:extLst>
          </p:cNvPr>
          <p:cNvCxnSpPr>
            <a:cxnSpLocks/>
          </p:cNvCxnSpPr>
          <p:nvPr/>
        </p:nvCxnSpPr>
        <p:spPr>
          <a:xfrm flipV="1">
            <a:off x="5089302" y="4079639"/>
            <a:ext cx="2507140" cy="136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A07A422-62EE-431C-B912-C5573D66F842}"/>
              </a:ext>
            </a:extLst>
          </p:cNvPr>
          <p:cNvSpPr/>
          <p:nvPr/>
        </p:nvSpPr>
        <p:spPr>
          <a:xfrm>
            <a:off x="7596442" y="3862710"/>
            <a:ext cx="2465740" cy="369332"/>
          </a:xfrm>
          <a:prstGeom prst="rect">
            <a:avLst/>
          </a:prstGeom>
        </p:spPr>
        <p:txBody>
          <a:bodyPr wrap="none">
            <a:spAutoFit/>
          </a:bodyPr>
          <a:lstStyle/>
          <a:p>
            <a:r>
              <a:rPr lang="fr-FR" sz="2400" b="1" dirty="0">
                <a:solidFill>
                  <a:schemeClr val="bg2">
                    <a:lumMod val="50000"/>
                  </a:schemeClr>
                </a:solidFill>
              </a:rPr>
              <a:t>arbre syntaxique décoré</a:t>
            </a:r>
          </a:p>
        </p:txBody>
      </p:sp>
    </p:spTree>
    <p:extLst>
      <p:ext uri="{BB962C8B-B14F-4D97-AF65-F5344CB8AC3E}">
        <p14:creationId xmlns:p14="http://schemas.microsoft.com/office/powerpoint/2010/main" val="50375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PHASE D’ANALYSE (3)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9</a:t>
            </a:fld>
            <a:endParaRPr lang="fr-FR"/>
          </a:p>
        </p:txBody>
      </p:sp>
      <p:graphicFrame>
        <p:nvGraphicFramePr>
          <p:cNvPr id="7" name="Tableau 6">
            <a:extLst>
              <a:ext uri="{FF2B5EF4-FFF2-40B4-BE49-F238E27FC236}">
                <a16:creationId xmlns:a16="http://schemas.microsoft.com/office/drawing/2014/main" id="{18950E75-0123-437D-8229-8E556B152E92}"/>
              </a:ext>
            </a:extLst>
          </p:cNvPr>
          <p:cNvGraphicFramePr>
            <a:graphicFrameLocks noGrp="1"/>
          </p:cNvGraphicFramePr>
          <p:nvPr>
            <p:extLst>
              <p:ext uri="{D42A27DB-BD31-4B8C-83A1-F6EECF244321}">
                <p14:modId xmlns:p14="http://schemas.microsoft.com/office/powerpoint/2010/main" val="3943574857"/>
              </p:ext>
            </p:extLst>
          </p:nvPr>
        </p:nvGraphicFramePr>
        <p:xfrm>
          <a:off x="244699" y="3083016"/>
          <a:ext cx="11732652" cy="2560320"/>
        </p:xfrm>
        <a:graphic>
          <a:graphicData uri="http://schemas.openxmlformats.org/drawingml/2006/table">
            <a:tbl>
              <a:tblPr firstRow="1" firstCol="1" bandRow="1">
                <a:tableStyleId>{5C22544A-7EE6-4342-B048-85BDC9FD1C3A}</a:tableStyleId>
              </a:tblPr>
              <a:tblGrid>
                <a:gridCol w="2936383">
                  <a:extLst>
                    <a:ext uri="{9D8B030D-6E8A-4147-A177-3AD203B41FA5}">
                      <a16:colId xmlns:a16="http://schemas.microsoft.com/office/drawing/2014/main" val="1390346294"/>
                    </a:ext>
                  </a:extLst>
                </a:gridCol>
                <a:gridCol w="4288664">
                  <a:extLst>
                    <a:ext uri="{9D8B030D-6E8A-4147-A177-3AD203B41FA5}">
                      <a16:colId xmlns:a16="http://schemas.microsoft.com/office/drawing/2014/main" val="3773008413"/>
                    </a:ext>
                  </a:extLst>
                </a:gridCol>
                <a:gridCol w="4507605">
                  <a:extLst>
                    <a:ext uri="{9D8B030D-6E8A-4147-A177-3AD203B41FA5}">
                      <a16:colId xmlns:a16="http://schemas.microsoft.com/office/drawing/2014/main" val="3690616362"/>
                    </a:ext>
                  </a:extLst>
                </a:gridCol>
              </a:tblGrid>
              <a:tr h="0">
                <a:tc rowSpan="4">
                  <a:txBody>
                    <a:bodyPr/>
                    <a:lstStyle/>
                    <a:p>
                      <a:pPr algn="ctr"/>
                      <a:endParaRPr lang="fr-FR" sz="4400" dirty="0"/>
                    </a:p>
                    <a:p>
                      <a:pPr algn="ctr"/>
                      <a:r>
                        <a:rPr lang="fr-FR" sz="4400" dirty="0"/>
                        <a:t>PHASES D'ANALYSE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2400" dirty="0"/>
                        <a:t>TYPE D’ANALYSE </a:t>
                      </a:r>
                      <a:r>
                        <a:rPr lang="fr-FR" sz="1800" dirty="0"/>
                        <a:t>(dans l’ordre) :</a:t>
                      </a:r>
                      <a:endParaRPr lang="fr-FR" sz="24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lang="fr-FR" sz="2400" dirty="0"/>
                        <a:t>OUTILS :</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458778564"/>
                  </a:ext>
                </a:extLst>
              </a:tr>
              <a:tr h="0">
                <a:tc vMerge="1">
                  <a:txBody>
                    <a:bodyPr/>
                    <a:lstStyle/>
                    <a:p>
                      <a:endParaRPr lang="fr-FR" dirty="0"/>
                    </a:p>
                  </a:txBody>
                  <a:tcPr/>
                </a:tc>
                <a:tc>
                  <a:txBody>
                    <a:bodyPr/>
                    <a:lstStyle/>
                    <a:p>
                      <a:pPr marL="342900" indent="-342900">
                        <a:buClr>
                          <a:schemeClr val="accent2"/>
                        </a:buClr>
                        <a:buFont typeface="+mj-lt"/>
                        <a:buAutoNum type="arabicPeriod"/>
                      </a:pPr>
                      <a:r>
                        <a:rPr lang="fr-FR" sz="2400" dirty="0"/>
                        <a:t>Analyse Lexical</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
                      </a:pPr>
                      <a:r>
                        <a:rPr lang="fr-FR" sz="2400" dirty="0"/>
                        <a:t>EXPRESSIONS RÉGULIÈRES</a:t>
                      </a:r>
                    </a:p>
                    <a:p>
                      <a:pPr marL="285750" indent="-285750">
                        <a:buFont typeface="Wingdings" panose="05000000000000000000" pitchFamily="2" charset="2"/>
                        <a:buChar char="§"/>
                      </a:pPr>
                      <a:r>
                        <a:rPr lang="fr-FR" sz="2400" dirty="0"/>
                        <a:t>AUTOMATE À ÉTATS FINIS </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8491683"/>
                  </a:ext>
                </a:extLst>
              </a:tr>
              <a:tr h="0">
                <a:tc vMerge="1">
                  <a:txBody>
                    <a:bodyPr/>
                    <a:lstStyle/>
                    <a:p>
                      <a:pPr algn="ctr"/>
                      <a:endParaRPr lang="fr-FR" sz="4000" dirty="0"/>
                    </a:p>
                  </a:txBody>
                  <a:tcPr/>
                </a:tc>
                <a:tc>
                  <a:txBody>
                    <a:bodyPr/>
                    <a:lstStyle/>
                    <a:p>
                      <a:pPr marL="342900" indent="-342900">
                        <a:buClr>
                          <a:schemeClr val="accent2"/>
                        </a:buClr>
                        <a:buFont typeface="+mj-lt"/>
                        <a:buAutoNum type="arabicPeriod" startAt="2"/>
                      </a:pPr>
                      <a:r>
                        <a:rPr lang="fr-FR" sz="2400" dirty="0"/>
                        <a:t>Analyse Syntaxique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
                      </a:pPr>
                      <a:r>
                        <a:rPr lang="fr-FR" sz="2400" dirty="0"/>
                        <a:t>Grammaire Régulière</a:t>
                      </a:r>
                    </a:p>
                    <a:p>
                      <a:pPr marL="285750" indent="-285750">
                        <a:buFont typeface="Wingdings" panose="05000000000000000000" pitchFamily="2" charset="2"/>
                        <a:buChar char="§"/>
                      </a:pPr>
                      <a:r>
                        <a:rPr lang="fr-FR" sz="2400" dirty="0">
                          <a:solidFill>
                            <a:schemeClr val="bg1">
                              <a:lumMod val="65000"/>
                            </a:schemeClr>
                          </a:solidFill>
                        </a:rPr>
                        <a:t>Automate à pile</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2906420"/>
                  </a:ext>
                </a:extLst>
              </a:tr>
              <a:tr h="0">
                <a:tc vMerge="1">
                  <a:txBody>
                    <a:bodyPr/>
                    <a:lstStyle/>
                    <a:p>
                      <a:pPr algn="ctr"/>
                      <a:endParaRPr lang="fr-FR" sz="4000" dirty="0"/>
                    </a:p>
                  </a:txBody>
                  <a:tcPr/>
                </a:tc>
                <a:tc>
                  <a:txBody>
                    <a:bodyPr/>
                    <a:lstStyle/>
                    <a:p>
                      <a:pPr marL="342900" indent="-342900">
                        <a:buClr>
                          <a:schemeClr val="accent2"/>
                        </a:buClr>
                        <a:buFont typeface="+mj-lt"/>
                        <a:buAutoNum type="arabicPeriod" startAt="3"/>
                      </a:pPr>
                      <a:r>
                        <a:rPr lang="fr-FR" sz="2400" dirty="0"/>
                        <a:t>Analyse Sémantique</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
                      </a:pPr>
                      <a:r>
                        <a:rPr lang="fr-FR" sz="2400" dirty="0"/>
                        <a:t>traduction dirigée par syntaxe</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8375543"/>
                  </a:ext>
                </a:extLst>
              </a:tr>
            </a:tbl>
          </a:graphicData>
        </a:graphic>
      </p:graphicFrame>
    </p:spTree>
    <p:extLst>
      <p:ext uri="{BB962C8B-B14F-4D97-AF65-F5344CB8AC3E}">
        <p14:creationId xmlns:p14="http://schemas.microsoft.com/office/powerpoint/2010/main" val="1010019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WidescreenPresentation16x9">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TotalTime>
  <Words>4321</Words>
  <Application>Microsoft Office PowerPoint</Application>
  <PresentationFormat>Grand écran</PresentationFormat>
  <Paragraphs>1053</Paragraphs>
  <Slides>76</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76</vt:i4>
      </vt:variant>
    </vt:vector>
  </HeadingPairs>
  <TitlesOfParts>
    <vt:vector size="88" baseType="lpstr">
      <vt:lpstr>Big John</vt:lpstr>
      <vt:lpstr>Arial</vt:lpstr>
      <vt:lpstr>Calibri</vt:lpstr>
      <vt:lpstr>Cambria Math</vt:lpstr>
      <vt:lpstr>Century Gothic</vt:lpstr>
      <vt:lpstr>Consolas</vt:lpstr>
      <vt:lpstr>Courier New</vt:lpstr>
      <vt:lpstr>Lucida Calligraphy</vt:lpstr>
      <vt:lpstr>Tw Cen MT</vt:lpstr>
      <vt:lpstr>Wingdings</vt:lpstr>
      <vt:lpstr>Wingdings 2</vt:lpstr>
      <vt:lpstr>2_WidescreenPresentation16x9</vt:lpstr>
      <vt:lpstr>COMPILATION – 4°IIR2 – RÉVISION &amp; RÉSOLUTION DES TPS</vt:lpstr>
      <vt:lpstr>PLAN GLOBAL DU COURS :</vt:lpstr>
      <vt:lpstr>PLAN DU RÉSUMÉ :</vt:lpstr>
      <vt:lpstr>PART 1</vt:lpstr>
      <vt:lpstr>COMPILATEUR (1) :</vt:lpstr>
      <vt:lpstr>COMPILATEUR (2) :</vt:lpstr>
      <vt:lpstr>PHASE D’ANALYSE (1) :</vt:lpstr>
      <vt:lpstr>PHASE D’ANALYSE (2) :</vt:lpstr>
      <vt:lpstr>PHASE D’ANALYSE (3) :</vt:lpstr>
      <vt:lpstr>2 - RÉSOLUTION DU TP1</vt:lpstr>
      <vt:lpstr>REMARQUE : </vt:lpstr>
      <vt:lpstr>1 - ANALYSE LEXICAL</vt:lpstr>
      <vt:lpstr>ANALYSEUR LEXICAL (1) :</vt:lpstr>
      <vt:lpstr>ANALYSEUR LEXICAL (2) :</vt:lpstr>
      <vt:lpstr>ANALYSEUR LEXICAL (3) :</vt:lpstr>
      <vt:lpstr>ROLE ANALYSEUR LEXICAL (1) :</vt:lpstr>
      <vt:lpstr>ROLE ANALYSEUR LEXICAL (2) :</vt:lpstr>
      <vt:lpstr>IMPLANTATION D’ANALYSEUR LEXICAL EN C &amp; C/C++ :</vt:lpstr>
      <vt:lpstr>2 - ESSAYE DE RÉSOLUTION DU TP1 &amp; TP 2</vt:lpstr>
      <vt:lpstr>    RAPPEL: TRAITEMENT DE CARACTÈRES</vt:lpstr>
      <vt:lpstr>TP1 – EXERCICE 8-bis :</vt:lpstr>
      <vt:lpstr>TP1 – EXERCICE 10 :</vt:lpstr>
      <vt:lpstr>TP1 – EXERCICE 11 :</vt:lpstr>
      <vt:lpstr>TP1 – EXERCICE 12 (1) :</vt:lpstr>
      <vt:lpstr>TP1 – EXERCICE 12 (2) :</vt:lpstr>
      <vt:lpstr>TP2 – EXERCICE 1 :</vt:lpstr>
      <vt:lpstr>3 – EXERCICES SUPPLÉMENTAIRES (TP RÉVISION)</vt:lpstr>
      <vt:lpstr>EXERCICE 4 (PAGE 44 DU TP RÉVISION) :</vt:lpstr>
      <vt:lpstr>EXERCICE 4 (PAGE 44 DU TP RÉVISION) :</vt:lpstr>
      <vt:lpstr>4 -  ALGORITHME DE  MCNAUGHTON – YAMADA - THOMSON</vt:lpstr>
      <vt:lpstr> L’ALGORITHME (YAMADA) :</vt:lpstr>
      <vt:lpstr> EXEMPLE D’IMPLÉMENTATION DE L’ALGORITHME (PARTIE 1) :</vt:lpstr>
      <vt:lpstr> ELIMINATION DES ε-TRANSITIONS :</vt:lpstr>
      <vt:lpstr> APPLICATION SUR L’EXEMPLE (1) : </vt:lpstr>
      <vt:lpstr> APPLICATION SUR L’EXEMPLE (2) : </vt:lpstr>
      <vt:lpstr> APPLICATION SUR L’EXEMPLE (3) : </vt:lpstr>
      <vt:lpstr>5 - ANALYSE LEXICAL &amp; FLEX</vt:lpstr>
      <vt:lpstr>FLEX (1) :</vt:lpstr>
      <vt:lpstr>FLEX (2) :</vt:lpstr>
      <vt:lpstr>STRUCTURE D’UNE PROGRAMME FLEX :</vt:lpstr>
      <vt:lpstr>EXPRESSIONS RÉGULIÈRES DU LANGAGE FLEX :</vt:lpstr>
      <vt:lpstr>FONCTIONS PRÉDÉFINIES EN FLEX: </vt:lpstr>
      <vt:lpstr>RAPPEL : LA TABLE DES SYMBOLES (1) </vt:lpstr>
      <vt:lpstr>RAPPEL : LA TABLE DES SYMBOLES (2) </vt:lpstr>
      <vt:lpstr>6 - ESSAYE DE RÉSOLUTION DU TP 4</vt:lpstr>
      <vt:lpstr>TP4 - EXERCICE 3 :</vt:lpstr>
      <vt:lpstr>RÉSOLUTION DE L’EXERCICE 3 (1) :</vt:lpstr>
      <vt:lpstr>RÉSOLUTION DE L’EXERCICE 3 (2) :</vt:lpstr>
      <vt:lpstr>TP4 - EXERCICE 5 :</vt:lpstr>
      <vt:lpstr>RÉSOLUTION DE L’EXERCICE 5 :</vt:lpstr>
      <vt:lpstr>DE MÊME POUR LES AUTRES EXERCICES !</vt:lpstr>
      <vt:lpstr>7 - EXERCICES SUPPLÉMENTAIRES (TP RÉVISION)</vt:lpstr>
      <vt:lpstr>EXERCICE 4 (PAGE 44 DU TP RÉVISION) :</vt:lpstr>
      <vt:lpstr>EXERCICE 1 (PAGE 43 DU TP RÉVISION) :</vt:lpstr>
      <vt:lpstr>EXERCICE 1 (PAGE 43 DU TP RÉVISION) :</vt:lpstr>
      <vt:lpstr> 1 - L'ANALYSE SYNTAXIQUE ASCENDANTE </vt:lpstr>
      <vt:lpstr>ANALYSEUR SYNTAXIQUE (1) :</vt:lpstr>
      <vt:lpstr>ANALYSEUR SYNTAXIQUE (2) :</vt:lpstr>
      <vt:lpstr>ROLE ANALYSEUR SYNTAXIQUE (1) :</vt:lpstr>
      <vt:lpstr>ROLE ANALYSEUR SYNTAXIQUE (2) :</vt:lpstr>
      <vt:lpstr>TYPES D’ANALYSEUR SYNTAXIQUES :</vt:lpstr>
      <vt:lpstr>L'ANALYSE ASCENDANTE (LR, RR) :</vt:lpstr>
      <vt:lpstr>L'ANALYSE ASCENDANTE (LR, RR) :</vt:lpstr>
      <vt:lpstr>EXEMPLE D'ANALYSE ASCENDANTE (LR, RR) :</vt:lpstr>
      <vt:lpstr>LE LANGAGE YACC (1) :</vt:lpstr>
      <vt:lpstr>LE LANGAGE YACC (2) :</vt:lpstr>
      <vt:lpstr>STRUCTURE D'UN CODE EN YACC (1) :</vt:lpstr>
      <vt:lpstr>STRUCTURE D'UN CODE EN YACC (2) :</vt:lpstr>
      <vt:lpstr>STRUCTURE D'UN CODE EN YACC (3) :</vt:lpstr>
      <vt:lpstr> 2 - EXERCICES SUPPLÉMENTAIRES (TP RÉVISION)</vt:lpstr>
      <vt:lpstr>EXERCICE 5 (PAGE 45 DU TP RÉVISION)</vt:lpstr>
      <vt:lpstr>RÉSOLUTION DE L’EXERCICE 5 :</vt:lpstr>
      <vt:lpstr>RÉSOLUTION DE L’EXERCICE 5 (BISON) :</vt:lpstr>
      <vt:lpstr>DEVOIR DE COMPILATION </vt:lpstr>
      <vt:lpstr>ASTUCE BISON :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Compilation  TP 2 EMSI - 4ème IIR 2016/2017</dc:title>
  <dc:creator>RAHMANI</dc:creator>
  <cp:lastModifiedBy>Youssef MAHTAT</cp:lastModifiedBy>
  <cp:revision>688</cp:revision>
  <dcterms:created xsi:type="dcterms:W3CDTF">2016-10-25T06:19:50Z</dcterms:created>
  <dcterms:modified xsi:type="dcterms:W3CDTF">2019-03-24T20:25:24Z</dcterms:modified>
</cp:coreProperties>
</file>